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9"/>
  </p:notesMasterIdLst>
  <p:sldIdLst>
    <p:sldId id="317" r:id="rId2"/>
    <p:sldId id="333" r:id="rId3"/>
    <p:sldId id="292" r:id="rId4"/>
    <p:sldId id="298" r:id="rId5"/>
    <p:sldId id="299" r:id="rId6"/>
    <p:sldId id="301" r:id="rId7"/>
    <p:sldId id="305" r:id="rId8"/>
    <p:sldId id="306" r:id="rId9"/>
    <p:sldId id="307" r:id="rId10"/>
    <p:sldId id="308" r:id="rId11"/>
    <p:sldId id="309" r:id="rId12"/>
    <p:sldId id="311" r:id="rId13"/>
    <p:sldId id="312" r:id="rId14"/>
    <p:sldId id="313" r:id="rId15"/>
    <p:sldId id="314" r:id="rId16"/>
    <p:sldId id="260" r:id="rId17"/>
    <p:sldId id="256" r:id="rId18"/>
    <p:sldId id="282" r:id="rId19"/>
    <p:sldId id="283" r:id="rId20"/>
    <p:sldId id="288" r:id="rId21"/>
    <p:sldId id="319" r:id="rId22"/>
    <p:sldId id="285" r:id="rId23"/>
    <p:sldId id="286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321" r:id="rId35"/>
    <p:sldId id="320" r:id="rId36"/>
    <p:sldId id="337" r:id="rId37"/>
    <p:sldId id="322" r:id="rId38"/>
    <p:sldId id="323" r:id="rId39"/>
    <p:sldId id="326" r:id="rId40"/>
    <p:sldId id="329" r:id="rId41"/>
    <p:sldId id="330" r:id="rId42"/>
    <p:sldId id="331" r:id="rId43"/>
    <p:sldId id="332" r:id="rId44"/>
    <p:sldId id="334" r:id="rId45"/>
    <p:sldId id="335" r:id="rId46"/>
    <p:sldId id="336" r:id="rId47"/>
    <p:sldId id="325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5AFF1-9ABC-46C0-B1C9-CD6ED8D34A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F51FAE5-2E18-423C-8FD2-095C1E1200A1}">
      <dgm:prSet custT="1"/>
      <dgm:spPr/>
      <dgm:t>
        <a:bodyPr/>
        <a:lstStyle/>
        <a:p>
          <a:r>
            <a:rPr lang="zh-CN" altLang="en-US" sz="4000" dirty="0" smtClean="0"/>
            <a:t>一、对“小组合作学习”的理解</a:t>
          </a:r>
          <a:endParaRPr lang="zh-CN" altLang="en-US" sz="4000" dirty="0"/>
        </a:p>
      </dgm:t>
    </dgm:pt>
    <dgm:pt modelId="{A10DD3DE-1774-4B14-B184-040A65EBD80A}" type="parTrans" cxnId="{345179C5-3FE8-449C-89DB-4A1797527540}">
      <dgm:prSet/>
      <dgm:spPr/>
      <dgm:t>
        <a:bodyPr/>
        <a:lstStyle/>
        <a:p>
          <a:endParaRPr lang="zh-CN" altLang="en-US"/>
        </a:p>
      </dgm:t>
    </dgm:pt>
    <dgm:pt modelId="{D040DF2C-D15A-4835-9399-865A4B2430F6}" type="sibTrans" cxnId="{345179C5-3FE8-449C-89DB-4A1797527540}">
      <dgm:prSet/>
      <dgm:spPr/>
      <dgm:t>
        <a:bodyPr/>
        <a:lstStyle/>
        <a:p>
          <a:endParaRPr lang="zh-CN" altLang="en-US"/>
        </a:p>
      </dgm:t>
    </dgm:pt>
    <dgm:pt modelId="{4F2E3D08-3A2B-4688-B259-86B48C9B922A}">
      <dgm:prSet custT="1"/>
      <dgm:spPr/>
      <dgm:t>
        <a:bodyPr/>
        <a:lstStyle/>
        <a:p>
          <a:r>
            <a:rPr lang="zh-CN" altLang="en-US" sz="4000" dirty="0" smtClean="0"/>
            <a:t>二、尝试性实践</a:t>
          </a:r>
          <a:endParaRPr lang="zh-CN" altLang="en-US" sz="4000" dirty="0"/>
        </a:p>
      </dgm:t>
    </dgm:pt>
    <dgm:pt modelId="{D1DB4CA0-1743-441A-B67C-71F1EC15A07B}" type="parTrans" cxnId="{B7E30ABF-211C-4C65-AE78-1EA7DD1EC6CC}">
      <dgm:prSet/>
      <dgm:spPr/>
      <dgm:t>
        <a:bodyPr/>
        <a:lstStyle/>
        <a:p>
          <a:endParaRPr lang="zh-CN" altLang="en-US"/>
        </a:p>
      </dgm:t>
    </dgm:pt>
    <dgm:pt modelId="{CA669F28-9CC0-40AC-9E5C-D118A3BF4925}" type="sibTrans" cxnId="{B7E30ABF-211C-4C65-AE78-1EA7DD1EC6CC}">
      <dgm:prSet/>
      <dgm:spPr/>
      <dgm:t>
        <a:bodyPr/>
        <a:lstStyle/>
        <a:p>
          <a:endParaRPr lang="zh-CN" altLang="en-US"/>
        </a:p>
      </dgm:t>
    </dgm:pt>
    <dgm:pt modelId="{E36A3C38-191B-4BCB-A9BE-0059B9DABB37}" type="pres">
      <dgm:prSet presAssocID="{3955AFF1-9ABC-46C0-B1C9-CD6ED8D34A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8D73230-8ED7-4DC0-95EA-613393039152}" type="pres">
      <dgm:prSet presAssocID="{2F51FAE5-2E18-423C-8FD2-095C1E1200A1}" presName="parentText" presStyleLbl="node1" presStyleIdx="0" presStyleCnt="2" custLinFactNeighborX="-348" custLinFactNeighborY="355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9D2380-221F-4A14-B32E-13491D49CB95}" type="pres">
      <dgm:prSet presAssocID="{D040DF2C-D15A-4835-9399-865A4B2430F6}" presName="spacer" presStyleCnt="0"/>
      <dgm:spPr/>
    </dgm:pt>
    <dgm:pt modelId="{FB8E23B7-E67E-4F7B-93EF-BB7E3A433544}" type="pres">
      <dgm:prSet presAssocID="{4F2E3D08-3A2B-4688-B259-86B48C9B922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505150D-A32B-4599-A614-5229448AC1EA}" type="presOf" srcId="{4F2E3D08-3A2B-4688-B259-86B48C9B922A}" destId="{FB8E23B7-E67E-4F7B-93EF-BB7E3A433544}" srcOrd="0" destOrd="0" presId="urn:microsoft.com/office/officeart/2005/8/layout/vList2"/>
    <dgm:cxn modelId="{345179C5-3FE8-449C-89DB-4A1797527540}" srcId="{3955AFF1-9ABC-46C0-B1C9-CD6ED8D34A1E}" destId="{2F51FAE5-2E18-423C-8FD2-095C1E1200A1}" srcOrd="0" destOrd="0" parTransId="{A10DD3DE-1774-4B14-B184-040A65EBD80A}" sibTransId="{D040DF2C-D15A-4835-9399-865A4B2430F6}"/>
    <dgm:cxn modelId="{B7E30ABF-211C-4C65-AE78-1EA7DD1EC6CC}" srcId="{3955AFF1-9ABC-46C0-B1C9-CD6ED8D34A1E}" destId="{4F2E3D08-3A2B-4688-B259-86B48C9B922A}" srcOrd="1" destOrd="0" parTransId="{D1DB4CA0-1743-441A-B67C-71F1EC15A07B}" sibTransId="{CA669F28-9CC0-40AC-9E5C-D118A3BF4925}"/>
    <dgm:cxn modelId="{6C9146F5-3B5F-4102-9F75-3EA7506FFA26}" type="presOf" srcId="{3955AFF1-9ABC-46C0-B1C9-CD6ED8D34A1E}" destId="{E36A3C38-191B-4BCB-A9BE-0059B9DABB37}" srcOrd="0" destOrd="0" presId="urn:microsoft.com/office/officeart/2005/8/layout/vList2"/>
    <dgm:cxn modelId="{F62BE291-51BC-4215-8ADB-CDD98252EA88}" type="presOf" srcId="{2F51FAE5-2E18-423C-8FD2-095C1E1200A1}" destId="{08D73230-8ED7-4DC0-95EA-613393039152}" srcOrd="0" destOrd="0" presId="urn:microsoft.com/office/officeart/2005/8/layout/vList2"/>
    <dgm:cxn modelId="{A390B065-4B6F-4B37-B603-9BB6CF5737C6}" type="presParOf" srcId="{E36A3C38-191B-4BCB-A9BE-0059B9DABB37}" destId="{08D73230-8ED7-4DC0-95EA-613393039152}" srcOrd="0" destOrd="0" presId="urn:microsoft.com/office/officeart/2005/8/layout/vList2"/>
    <dgm:cxn modelId="{65F8AE04-CA4E-46B7-83FC-852028B87066}" type="presParOf" srcId="{E36A3C38-191B-4BCB-A9BE-0059B9DABB37}" destId="{EB9D2380-221F-4A14-B32E-13491D49CB95}" srcOrd="1" destOrd="0" presId="urn:microsoft.com/office/officeart/2005/8/layout/vList2"/>
    <dgm:cxn modelId="{0D92DFC0-861D-4A32-AB36-B341C1D78A4D}" type="presParOf" srcId="{E36A3C38-191B-4BCB-A9BE-0059B9DABB37}" destId="{FB8E23B7-E67E-4F7B-93EF-BB7E3A4335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5AFF1-9ABC-46C0-B1C9-CD6ED8D34A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F51FAE5-2E18-423C-8FD2-095C1E1200A1}">
      <dgm:prSet custT="1"/>
      <dgm:spPr/>
      <dgm:t>
        <a:bodyPr/>
        <a:lstStyle/>
        <a:p>
          <a:r>
            <a:rPr lang="zh-CN" altLang="en-US" sz="4000" dirty="0" smtClean="0"/>
            <a:t>一、对“小组合作学习”的理解</a:t>
          </a:r>
          <a:endParaRPr lang="zh-CN" altLang="en-US" sz="4000" dirty="0"/>
        </a:p>
      </dgm:t>
    </dgm:pt>
    <dgm:pt modelId="{A10DD3DE-1774-4B14-B184-040A65EBD80A}" type="parTrans" cxnId="{345179C5-3FE8-449C-89DB-4A1797527540}">
      <dgm:prSet/>
      <dgm:spPr/>
      <dgm:t>
        <a:bodyPr/>
        <a:lstStyle/>
        <a:p>
          <a:endParaRPr lang="zh-CN" altLang="en-US"/>
        </a:p>
      </dgm:t>
    </dgm:pt>
    <dgm:pt modelId="{D040DF2C-D15A-4835-9399-865A4B2430F6}" type="sibTrans" cxnId="{345179C5-3FE8-449C-89DB-4A1797527540}">
      <dgm:prSet/>
      <dgm:spPr/>
      <dgm:t>
        <a:bodyPr/>
        <a:lstStyle/>
        <a:p>
          <a:endParaRPr lang="zh-CN" altLang="en-US"/>
        </a:p>
      </dgm:t>
    </dgm:pt>
    <dgm:pt modelId="{4F2E3D08-3A2B-4688-B259-86B48C9B922A}">
      <dgm:prSet custT="1"/>
      <dgm:spPr/>
      <dgm:t>
        <a:bodyPr/>
        <a:lstStyle/>
        <a:p>
          <a:r>
            <a:rPr lang="zh-CN" altLang="en-US" sz="4000" dirty="0" smtClean="0"/>
            <a:t>二、在课堂上的尝试性实践</a:t>
          </a:r>
          <a:endParaRPr lang="zh-CN" altLang="en-US" sz="4000" dirty="0"/>
        </a:p>
      </dgm:t>
    </dgm:pt>
    <dgm:pt modelId="{D1DB4CA0-1743-441A-B67C-71F1EC15A07B}" type="parTrans" cxnId="{B7E30ABF-211C-4C65-AE78-1EA7DD1EC6CC}">
      <dgm:prSet/>
      <dgm:spPr/>
      <dgm:t>
        <a:bodyPr/>
        <a:lstStyle/>
        <a:p>
          <a:endParaRPr lang="zh-CN" altLang="en-US"/>
        </a:p>
      </dgm:t>
    </dgm:pt>
    <dgm:pt modelId="{CA669F28-9CC0-40AC-9E5C-D118A3BF4925}" type="sibTrans" cxnId="{B7E30ABF-211C-4C65-AE78-1EA7DD1EC6CC}">
      <dgm:prSet/>
      <dgm:spPr/>
      <dgm:t>
        <a:bodyPr/>
        <a:lstStyle/>
        <a:p>
          <a:endParaRPr lang="zh-CN" altLang="en-US"/>
        </a:p>
      </dgm:t>
    </dgm:pt>
    <dgm:pt modelId="{E36A3C38-191B-4BCB-A9BE-0059B9DABB37}" type="pres">
      <dgm:prSet presAssocID="{3955AFF1-9ABC-46C0-B1C9-CD6ED8D34A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8D73230-8ED7-4DC0-95EA-613393039152}" type="pres">
      <dgm:prSet presAssocID="{2F51FAE5-2E18-423C-8FD2-095C1E1200A1}" presName="parentText" presStyleLbl="node1" presStyleIdx="0" presStyleCnt="2" custLinFactNeighborY="6356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9D2380-221F-4A14-B32E-13491D49CB95}" type="pres">
      <dgm:prSet presAssocID="{D040DF2C-D15A-4835-9399-865A4B2430F6}" presName="spacer" presStyleCnt="0"/>
      <dgm:spPr/>
    </dgm:pt>
    <dgm:pt modelId="{FB8E23B7-E67E-4F7B-93EF-BB7E3A433544}" type="pres">
      <dgm:prSet presAssocID="{4F2E3D08-3A2B-4688-B259-86B48C9B922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7E30ABF-211C-4C65-AE78-1EA7DD1EC6CC}" srcId="{3955AFF1-9ABC-46C0-B1C9-CD6ED8D34A1E}" destId="{4F2E3D08-3A2B-4688-B259-86B48C9B922A}" srcOrd="1" destOrd="0" parTransId="{D1DB4CA0-1743-441A-B67C-71F1EC15A07B}" sibTransId="{CA669F28-9CC0-40AC-9E5C-D118A3BF4925}"/>
    <dgm:cxn modelId="{F98A1E61-D411-47D4-A585-78B433BA017F}" type="presOf" srcId="{4F2E3D08-3A2B-4688-B259-86B48C9B922A}" destId="{FB8E23B7-E67E-4F7B-93EF-BB7E3A433544}" srcOrd="0" destOrd="0" presId="urn:microsoft.com/office/officeart/2005/8/layout/vList2"/>
    <dgm:cxn modelId="{D561E61C-55BA-4475-A3B5-224DFDEECF71}" type="presOf" srcId="{2F51FAE5-2E18-423C-8FD2-095C1E1200A1}" destId="{08D73230-8ED7-4DC0-95EA-613393039152}" srcOrd="0" destOrd="0" presId="urn:microsoft.com/office/officeart/2005/8/layout/vList2"/>
    <dgm:cxn modelId="{ADAA8E25-45E7-4ABD-8E00-5034BFDD7DC1}" type="presOf" srcId="{3955AFF1-9ABC-46C0-B1C9-CD6ED8D34A1E}" destId="{E36A3C38-191B-4BCB-A9BE-0059B9DABB37}" srcOrd="0" destOrd="0" presId="urn:microsoft.com/office/officeart/2005/8/layout/vList2"/>
    <dgm:cxn modelId="{345179C5-3FE8-449C-89DB-4A1797527540}" srcId="{3955AFF1-9ABC-46C0-B1C9-CD6ED8D34A1E}" destId="{2F51FAE5-2E18-423C-8FD2-095C1E1200A1}" srcOrd="0" destOrd="0" parTransId="{A10DD3DE-1774-4B14-B184-040A65EBD80A}" sibTransId="{D040DF2C-D15A-4835-9399-865A4B2430F6}"/>
    <dgm:cxn modelId="{86424C92-B903-41E8-A7D2-88B14AE0D8AD}" type="presParOf" srcId="{E36A3C38-191B-4BCB-A9BE-0059B9DABB37}" destId="{08D73230-8ED7-4DC0-95EA-613393039152}" srcOrd="0" destOrd="0" presId="urn:microsoft.com/office/officeart/2005/8/layout/vList2"/>
    <dgm:cxn modelId="{92CF45D2-30FE-4F80-A167-BFA3CE423E7D}" type="presParOf" srcId="{E36A3C38-191B-4BCB-A9BE-0059B9DABB37}" destId="{EB9D2380-221F-4A14-B32E-13491D49CB95}" srcOrd="1" destOrd="0" presId="urn:microsoft.com/office/officeart/2005/8/layout/vList2"/>
    <dgm:cxn modelId="{6D0B6443-61E4-4396-B7CA-12D13B53E999}" type="presParOf" srcId="{E36A3C38-191B-4BCB-A9BE-0059B9DABB37}" destId="{FB8E23B7-E67E-4F7B-93EF-BB7E3A4335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D73230-8ED7-4DC0-95EA-613393039152}">
      <dsp:nvSpPr>
        <dsp:cNvPr id="0" name=""/>
        <dsp:cNvSpPr/>
      </dsp:nvSpPr>
      <dsp:spPr>
        <a:xfrm>
          <a:off x="0" y="1019168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一、对“小组合作学习”的理解</a:t>
          </a:r>
          <a:endParaRPr lang="zh-CN" altLang="en-US" sz="4000" kern="1200" dirty="0"/>
        </a:p>
      </dsp:txBody>
      <dsp:txXfrm>
        <a:off x="0" y="1019168"/>
        <a:ext cx="8229600" cy="1216800"/>
      </dsp:txXfrm>
    </dsp:sp>
    <dsp:sp modelId="{FB8E23B7-E67E-4F7B-93EF-BB7E3A433544}">
      <dsp:nvSpPr>
        <dsp:cNvPr id="0" name=""/>
        <dsp:cNvSpPr/>
      </dsp:nvSpPr>
      <dsp:spPr>
        <a:xfrm>
          <a:off x="0" y="2356581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二、尝试性实践</a:t>
          </a:r>
          <a:endParaRPr lang="zh-CN" altLang="en-US" sz="4000" kern="1200" dirty="0"/>
        </a:p>
      </dsp:txBody>
      <dsp:txXfrm>
        <a:off x="0" y="2356581"/>
        <a:ext cx="8229600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D73230-8ED7-4DC0-95EA-613393039152}">
      <dsp:nvSpPr>
        <dsp:cNvPr id="0" name=""/>
        <dsp:cNvSpPr/>
      </dsp:nvSpPr>
      <dsp:spPr>
        <a:xfrm>
          <a:off x="0" y="1071570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一、对“小组合作学习”的理解</a:t>
          </a:r>
          <a:endParaRPr lang="zh-CN" altLang="en-US" sz="4000" kern="1200" dirty="0"/>
        </a:p>
      </dsp:txBody>
      <dsp:txXfrm>
        <a:off x="0" y="1071570"/>
        <a:ext cx="8229600" cy="1216800"/>
      </dsp:txXfrm>
    </dsp:sp>
    <dsp:sp modelId="{FB8E23B7-E67E-4F7B-93EF-BB7E3A433544}">
      <dsp:nvSpPr>
        <dsp:cNvPr id="0" name=""/>
        <dsp:cNvSpPr/>
      </dsp:nvSpPr>
      <dsp:spPr>
        <a:xfrm>
          <a:off x="0" y="2356581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二、在课堂上的尝试性实践</a:t>
          </a:r>
          <a:endParaRPr lang="zh-CN" altLang="en-US" sz="4000" kern="1200" dirty="0"/>
        </a:p>
      </dsp:txBody>
      <dsp:txXfrm>
        <a:off x="0" y="2356581"/>
        <a:ext cx="8229600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8E1F8-58F4-4DA2-B4A0-177B10BF1FD7}" type="datetimeFigureOut">
              <a:rPr lang="zh-CN" altLang="en-US" smtClean="0"/>
              <a:pPr/>
              <a:t>2014-12-02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4E3E1-7580-45FC-A69A-D270B7C0D0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D4A69-DC85-4EA5-BA85-9310C263EC77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8C6FB5-E87D-4DE3-AE21-D58DA7EF4EC0}" type="slidenum">
              <a:rPr kumimoji="1" lang="zh-CN" altLang="en-US" sz="1200">
                <a:latin typeface="Times New Roman" pitchFamily="18" charset="0"/>
              </a:rPr>
              <a:pPr algn="r"/>
              <a:t>3</a:t>
            </a:fld>
            <a:endParaRPr kumimoji="1" lang="en-US" altLang="zh-CN" sz="120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zh-CN" altLang="en-US"/>
              <a:t>如何选择好的教学方法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各位领导，各位同事大家下午好！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4E3E1-7580-45FC-A69A-D270B7C0D0AC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4E3E1-7580-45FC-A69A-D270B7C0D0AC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2014-12-02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2014-12-02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2014-12-02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2014-12-02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2014-12-02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2014-12-02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2014-12-02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2014-12-02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trips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&#23567;&#32452;&#21512;&#20316;&#23398;&#20064;&#35780;&#20215;&#34920;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981075"/>
            <a:ext cx="7848798" cy="15843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5400" b="1" dirty="0"/>
              <a:t>      </a:t>
            </a:r>
            <a:endParaRPr lang="en-US" altLang="zh-CN" sz="5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800" dirty="0">
                <a:solidFill>
                  <a:schemeClr val="hlink"/>
                </a:solidFill>
                <a:latin typeface="Arial"/>
              </a:rPr>
              <a:t>“</a:t>
            </a:r>
            <a:r>
              <a:rPr lang="zh-CN" altLang="en-US" sz="4800" dirty="0">
                <a:solidFill>
                  <a:schemeClr val="hlink"/>
                </a:solidFill>
              </a:rPr>
              <a:t>小组合作学习</a:t>
            </a:r>
            <a:r>
              <a:rPr lang="zh-CN" altLang="en-US" sz="4800" dirty="0">
                <a:solidFill>
                  <a:schemeClr val="hlink"/>
                </a:solidFill>
                <a:latin typeface="Arial"/>
              </a:rPr>
              <a:t>”</a:t>
            </a:r>
            <a:r>
              <a:rPr lang="zh-CN" altLang="en-US" sz="4800" dirty="0">
                <a:solidFill>
                  <a:schemeClr val="hlink"/>
                </a:solidFill>
              </a:rPr>
              <a:t>课堂教</a:t>
            </a:r>
            <a:r>
              <a:rPr lang="zh-CN" altLang="en-US" sz="4800" dirty="0" smtClean="0">
                <a:solidFill>
                  <a:schemeClr val="hlink"/>
                </a:solidFill>
              </a:rPr>
              <a:t>学方法</a:t>
            </a:r>
            <a:endParaRPr lang="zh-CN" altLang="en-US" sz="4800" dirty="0">
              <a:solidFill>
                <a:schemeClr val="hlink"/>
              </a:solidFill>
            </a:endParaRPr>
          </a:p>
        </p:txBody>
      </p:sp>
      <p:sp>
        <p:nvSpPr>
          <p:cNvPr id="5124" name="未知"/>
          <p:cNvSpPr>
            <a:spLocks/>
          </p:cNvSpPr>
          <p:nvPr/>
        </p:nvSpPr>
        <p:spPr bwMode="auto">
          <a:xfrm>
            <a:off x="539750" y="3213100"/>
            <a:ext cx="8421688" cy="563563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536" y="9"/>
              </a:cxn>
              <a:cxn ang="0">
                <a:pos x="4627" y="62"/>
              </a:cxn>
              <a:cxn ang="0">
                <a:pos x="4808" y="110"/>
              </a:cxn>
              <a:cxn ang="0">
                <a:pos x="4945" y="189"/>
              </a:cxn>
              <a:cxn ang="0">
                <a:pos x="4899" y="216"/>
              </a:cxn>
              <a:cxn ang="0">
                <a:pos x="5081" y="265"/>
              </a:cxn>
              <a:cxn ang="0">
                <a:pos x="5171" y="355"/>
              </a:cxn>
            </a:cxnLst>
            <a:rect l="0" t="0" r="r" b="b"/>
            <a:pathLst>
              <a:path w="5307" h="355">
                <a:moveTo>
                  <a:pt x="0" y="9"/>
                </a:moveTo>
                <a:cubicBezTo>
                  <a:pt x="1882" y="4"/>
                  <a:pt x="3765" y="0"/>
                  <a:pt x="4536" y="9"/>
                </a:cubicBezTo>
                <a:cubicBezTo>
                  <a:pt x="5307" y="18"/>
                  <a:pt x="4582" y="45"/>
                  <a:pt x="4627" y="62"/>
                </a:cubicBezTo>
                <a:cubicBezTo>
                  <a:pt x="4672" y="79"/>
                  <a:pt x="4755" y="89"/>
                  <a:pt x="4808" y="110"/>
                </a:cubicBezTo>
                <a:cubicBezTo>
                  <a:pt x="4861" y="131"/>
                  <a:pt x="4930" y="172"/>
                  <a:pt x="4945" y="189"/>
                </a:cubicBezTo>
                <a:cubicBezTo>
                  <a:pt x="4960" y="206"/>
                  <a:pt x="4876" y="203"/>
                  <a:pt x="4899" y="216"/>
                </a:cubicBezTo>
                <a:cubicBezTo>
                  <a:pt x="4922" y="229"/>
                  <a:pt x="5036" y="242"/>
                  <a:pt x="5081" y="265"/>
                </a:cubicBezTo>
                <a:cubicBezTo>
                  <a:pt x="5126" y="288"/>
                  <a:pt x="5156" y="337"/>
                  <a:pt x="5171" y="355"/>
                </a:cubicBezTo>
              </a:path>
            </a:pathLst>
          </a:custGeom>
          <a:noFill/>
          <a:ln w="412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03575" y="4581525"/>
            <a:ext cx="568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 smtClean="0">
                <a:ea typeface="宋体" pitchFamily="2" charset="-122"/>
              </a:rPr>
              <a:t>经管系     刘群霞</a:t>
            </a:r>
            <a:endParaRPr lang="zh-CN" altLang="en-US" sz="4000" dirty="0">
              <a:ea typeface="宋体" pitchFamily="2" charset="-122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12160" y="6165850"/>
            <a:ext cx="313183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ea typeface="宋体" pitchFamily="2" charset="-122"/>
              </a:rPr>
              <a:t>2014</a:t>
            </a:r>
            <a:r>
              <a:rPr lang="zh-CN" altLang="en-US" dirty="0" smtClean="0">
                <a:ea typeface="宋体" pitchFamily="2" charset="-122"/>
              </a:rPr>
              <a:t>年</a:t>
            </a:r>
            <a:r>
              <a:rPr lang="en-US" altLang="zh-CN" dirty="0" smtClean="0">
                <a:ea typeface="宋体" pitchFamily="2" charset="-122"/>
              </a:rPr>
              <a:t>11</a:t>
            </a:r>
            <a:r>
              <a:rPr lang="zh-CN" altLang="en-US" dirty="0" smtClean="0">
                <a:ea typeface="宋体" pitchFamily="2" charset="-122"/>
              </a:rPr>
              <a:t>月</a:t>
            </a:r>
            <a:endParaRPr lang="zh-CN" altLang="en-US" dirty="0">
              <a:ea typeface="宋体" pitchFamily="2" charset="-122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985997" y="625657"/>
            <a:ext cx="6686414" cy="69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defTabSz="914179"/>
            <a:r>
              <a:rPr lang="zh-CN" altLang="en-US" sz="3900" dirty="0">
                <a:solidFill>
                  <a:schemeClr val="tx2"/>
                </a:solidFill>
                <a:latin typeface="+mn-ea"/>
              </a:rPr>
              <a:t>同伴合作（二人）的学习要求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76933" y="2188570"/>
            <a:ext cx="7777016" cy="30236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pPr algn="just" defTabSz="914179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</a:rPr>
              <a:t>人组的合作注意音量的控制</a:t>
            </a:r>
          </a:p>
          <a:p>
            <a:pPr algn="just" defTabSz="914179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</a:rPr>
              <a:t>检查讨论结果时，一人先回答，另一人补充或复述。</a:t>
            </a:r>
          </a:p>
          <a:p>
            <a:pPr algn="just" defTabSz="914179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</a:rPr>
              <a:t>发言人和倾听者注意各自的课堂礼仪</a:t>
            </a:r>
          </a:p>
          <a:p>
            <a:pPr algn="just" defTabSz="914179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</a:rPr>
              <a:t>落实兵教兵、兵练兵、兵强兵。</a:t>
            </a:r>
          </a:p>
          <a:p>
            <a:pPr algn="just" defTabSz="914179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</a:p>
          <a:p>
            <a:pPr algn="just" defTabSz="914179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132856"/>
            <a:ext cx="8229600" cy="3874435"/>
          </a:xfrm>
          <a:noFill/>
          <a:ln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学生独立思考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小组讨论交流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优秀成果展示</a:t>
            </a:r>
          </a:p>
          <a:p>
            <a:r>
              <a:rPr lang="zh-CN" altLang="en-US" dirty="0" smtClean="0"/>
              <a:t>关注</a:t>
            </a:r>
          </a:p>
          <a:p>
            <a:r>
              <a:rPr lang="zh-CN" altLang="en-US" dirty="0" smtClean="0"/>
              <a:t>关照</a:t>
            </a:r>
          </a:p>
          <a:p>
            <a:r>
              <a:rPr lang="zh-CN" altLang="en-US" dirty="0" smtClean="0"/>
              <a:t>倾听</a:t>
            </a:r>
          </a:p>
          <a:p>
            <a:r>
              <a:rPr lang="zh-CN" altLang="en-US" dirty="0" smtClean="0"/>
              <a:t>利用资源</a:t>
            </a:r>
          </a:p>
          <a:p>
            <a:r>
              <a:rPr lang="zh-CN" altLang="en-US" dirty="0" smtClean="0"/>
              <a:t>亲和力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09506" y="456602"/>
            <a:ext cx="8582974" cy="129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 anchor="ctr">
            <a:spAutoFit/>
          </a:bodyPr>
          <a:lstStyle/>
          <a:p>
            <a:pPr defTabSz="914179"/>
            <a:r>
              <a:rPr lang="en-US" altLang="zh-CN" sz="3900" dirty="0">
                <a:solidFill>
                  <a:schemeClr val="tx2"/>
                </a:solidFill>
                <a:ea typeface="新細明體" pitchFamily="18" charset="-120"/>
              </a:rPr>
              <a:t>4</a:t>
            </a:r>
            <a:r>
              <a:rPr lang="zh-CN" altLang="en-US" sz="3900" dirty="0">
                <a:solidFill>
                  <a:schemeClr val="tx2"/>
                </a:solidFill>
                <a:ea typeface="新細明體" pitchFamily="18" charset="-120"/>
              </a:rPr>
              <a:t>人（</a:t>
            </a:r>
            <a:r>
              <a:rPr lang="en-US" altLang="zh-CN" sz="3900" dirty="0">
                <a:solidFill>
                  <a:schemeClr val="tx2"/>
                </a:solidFill>
                <a:ea typeface="新細明體" pitchFamily="18" charset="-120"/>
              </a:rPr>
              <a:t>6</a:t>
            </a:r>
            <a:r>
              <a:rPr lang="zh-CN" altLang="en-US" sz="3900" dirty="0">
                <a:solidFill>
                  <a:schemeClr val="tx2"/>
                </a:solidFill>
                <a:ea typeface="新細明體" pitchFamily="18" charset="-120"/>
              </a:rPr>
              <a:t>人）小组合作（二人）的学习要求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860800"/>
            <a:ext cx="8229600" cy="47688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altLang="zh-CN" dirty="0"/>
              <a:t>            </a:t>
            </a:r>
            <a:endParaRPr lang="zh-CN" altLang="zh-CN" sz="1800" dirty="0"/>
          </a:p>
          <a:p>
            <a:pPr>
              <a:buFont typeface="Arial" pitchFamily="34" charset="0"/>
              <a:buNone/>
            </a:pPr>
            <a:r>
              <a:rPr lang="zh-CN" altLang="zh-CN" b="1" dirty="0"/>
              <a:t>      </a:t>
            </a:r>
            <a:r>
              <a:rPr lang="zh-CN" b="1" dirty="0" smtClean="0">
                <a:solidFill>
                  <a:schemeClr val="accent1"/>
                </a:solidFill>
              </a:rPr>
              <a:t>教</a:t>
            </a:r>
            <a:r>
              <a:rPr lang="zh-CN" b="1" dirty="0">
                <a:solidFill>
                  <a:schemeClr val="accent1"/>
                </a:solidFill>
              </a:rPr>
              <a:t>师要放手但不放任，相信学生但不失控，要</a:t>
            </a:r>
            <a:r>
              <a:rPr lang="zh-CN" b="1" dirty="0" smtClean="0">
                <a:solidFill>
                  <a:schemeClr val="accent1"/>
                </a:solidFill>
              </a:rPr>
              <a:t>同</a:t>
            </a:r>
            <a:endParaRPr lang="en-US" altLang="zh-CN" b="1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None/>
            </a:pPr>
            <a:endParaRPr lang="en-US" altLang="zh-CN" b="1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None/>
            </a:pPr>
            <a:r>
              <a:rPr lang="zh-CN" b="1" dirty="0" smtClean="0">
                <a:solidFill>
                  <a:schemeClr val="accent1"/>
                </a:solidFill>
              </a:rPr>
              <a:t>时做好</a:t>
            </a:r>
            <a:r>
              <a:rPr lang="zh-CN" b="1" dirty="0">
                <a:solidFill>
                  <a:schemeClr val="accent1"/>
                </a:solidFill>
              </a:rPr>
              <a:t>顾问、参谋与合作者的角色。</a:t>
            </a:r>
          </a:p>
          <a:p>
            <a:pPr>
              <a:buFont typeface="Arial" pitchFamily="34" charset="0"/>
              <a:buNone/>
            </a:pPr>
            <a:endParaRPr lang="zh-CN" b="1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None/>
            </a:pPr>
            <a:r>
              <a:rPr lang="zh-CN" sz="1800" dirty="0"/>
              <a:t>              </a:t>
            </a:r>
            <a:endParaRPr lang="zh-CN" b="1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正确定位教师的角色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23850" y="1916113"/>
            <a:ext cx="85725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/>
              <a:t>       </a:t>
            </a:r>
            <a:r>
              <a:rPr lang="zh-CN" altLang="en-US" sz="2000" b="1"/>
              <a:t>刚开始学生接受合作学习的方式是有难度的，他们会觉得头绪杂乱。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2000" b="1"/>
              <a:t>由无序变为有序需要老师直接参与到各小组中， 教师可每次参加一个组，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2000" b="1"/>
              <a:t>全程参与，这样让学生有章可循，学会合作。而大多数的教师往往是走到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2000" b="1"/>
              <a:t>哪个小组跟前，就指导哪个小组，这样的指 导就过于随意，缺乏目的性。 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6XFN${R}B82H[_JNJM$SL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6769100" cy="4445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39750" y="115888"/>
            <a:ext cx="5600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采用多样化的评价和奖励机智</a:t>
            </a:r>
            <a:r>
              <a:rPr lang="zh-CN" altLang="en-US" sz="3200" b="1"/>
              <a:t> </a:t>
            </a:r>
            <a:br>
              <a:rPr lang="zh-CN" altLang="en-US" sz="3200" b="1"/>
            </a:br>
            <a:endParaRPr lang="zh-CN" altLang="en-US" sz="3200" b="1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]$)AOAYF%YH)3RRYY19I0G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7704137" cy="49164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964612" cy="4751387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en-US" b="1" dirty="0"/>
              <a:t>1</a:t>
            </a:r>
            <a:r>
              <a:rPr lang="zh-CN" altLang="en-US" b="1" dirty="0"/>
              <a:t>、组长只考核小组成员，小组长由老师考核。</a:t>
            </a:r>
          </a:p>
          <a:p>
            <a:pPr>
              <a:buFont typeface="Arial" pitchFamily="34" charset="0"/>
              <a:buNone/>
            </a:pPr>
            <a:r>
              <a:rPr lang="zh-CN" altLang="en-US" b="1" dirty="0"/>
              <a:t> </a:t>
            </a:r>
          </a:p>
          <a:p>
            <a:pPr>
              <a:buFont typeface="Arial" pitchFamily="34" charset="0"/>
              <a:buNone/>
            </a:pPr>
            <a:r>
              <a:rPr lang="en-US" b="1" dirty="0"/>
              <a:t>2</a:t>
            </a:r>
            <a:r>
              <a:rPr lang="zh-CN" altLang="en-US" b="1" dirty="0"/>
              <a:t>、每周进行一次小组学习情况小结和反思，并且每周评选一次优秀小组成员和优秀小组长。 </a:t>
            </a:r>
          </a:p>
          <a:p>
            <a:pPr>
              <a:buFont typeface="Arial" pitchFamily="34" charset="0"/>
              <a:buNone/>
            </a:pPr>
            <a:endParaRPr lang="zh-CN" altLang="en-US" b="1" dirty="0"/>
          </a:p>
          <a:p>
            <a:pPr>
              <a:buFont typeface="Arial" pitchFamily="34" charset="0"/>
              <a:buNone/>
            </a:pPr>
            <a:r>
              <a:rPr lang="en-US" b="1" dirty="0"/>
              <a:t>3</a:t>
            </a:r>
            <a:r>
              <a:rPr lang="zh-CN" altLang="en-US" b="1" dirty="0"/>
              <a:t>、每周采用小组内的相互评价，评出“课堂发言勇士”或“课堂发言小专家”“课堂展示专业户”、“进步最大奖” “乐于助人奖”等 。 </a:t>
            </a:r>
          </a:p>
          <a:p>
            <a:pPr>
              <a:buFont typeface="Arial" pitchFamily="34" charset="0"/>
              <a:buNone/>
            </a:pPr>
            <a:endParaRPr lang="zh-CN" altLang="en-US" b="1" dirty="0"/>
          </a:p>
          <a:p>
            <a:pPr>
              <a:buFont typeface="Arial" pitchFamily="34" charset="0"/>
              <a:buNone/>
            </a:pPr>
            <a:r>
              <a:rPr lang="en-US" b="1" dirty="0"/>
              <a:t>4</a:t>
            </a:r>
            <a:r>
              <a:rPr lang="zh-CN" altLang="en-US" b="1" dirty="0"/>
              <a:t>、每周同时给会合作的小组评选 “配合默契奖”、“集体智慧奖” “最佳合作小组” 。 </a:t>
            </a:r>
          </a:p>
          <a:p>
            <a:endParaRPr lang="zh-CN" altLang="en-US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b="1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小组合作学习的评价</a:t>
            </a:r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小组合作学习在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企业管理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课程中的应用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项</a:t>
            </a:r>
            <a:r>
              <a:rPr lang="zh-CN" altLang="en-US" dirty="0" smtClean="0"/>
              <a:t>目一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企</a:t>
            </a:r>
            <a:r>
              <a:rPr lang="zh-CN" altLang="en-US" dirty="0" smtClean="0"/>
              <a:t>业的概念和设立程序</a:t>
            </a:r>
            <a:endParaRPr lang="zh-CN" alt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413"/>
            <a:ext cx="8507288" cy="4525962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第一步：分组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</a:t>
            </a:r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zh-CN" altLang="en-US" dirty="0" smtClean="0"/>
              <a:t>以</a:t>
            </a:r>
            <a:r>
              <a:rPr lang="en-US" altLang="zh-CN" dirty="0" smtClean="0"/>
              <a:t>14</a:t>
            </a:r>
            <a:r>
              <a:rPr lang="zh-CN" altLang="en-US" dirty="0" smtClean="0"/>
              <a:t>商务班为例，全班</a:t>
            </a:r>
            <a:r>
              <a:rPr lang="en-US" altLang="zh-CN" dirty="0" smtClean="0"/>
              <a:t>37</a:t>
            </a:r>
            <a:r>
              <a:rPr lang="zh-CN" altLang="en-US" dirty="0" smtClean="0"/>
              <a:t>人，除了班长和学校委员其余的</a:t>
            </a:r>
            <a:r>
              <a:rPr lang="en-US" altLang="zh-CN" dirty="0" smtClean="0"/>
              <a:t>35</a:t>
            </a:r>
            <a:r>
              <a:rPr lang="zh-CN" altLang="en-US" dirty="0" smtClean="0"/>
              <a:t>人，分为</a:t>
            </a:r>
            <a:r>
              <a:rPr lang="en-US" altLang="zh-CN" dirty="0" smtClean="0"/>
              <a:t>7</a:t>
            </a:r>
            <a:r>
              <a:rPr lang="zh-CN" altLang="en-US" dirty="0" smtClean="0"/>
              <a:t>组，每组</a:t>
            </a:r>
            <a:r>
              <a:rPr lang="en-US" altLang="zh-CN" dirty="0" smtClean="0"/>
              <a:t>5</a:t>
            </a:r>
            <a:r>
              <a:rPr lang="zh-CN" altLang="en-US" dirty="0" smtClean="0"/>
              <a:t>人。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</a:t>
            </a:r>
            <a:r>
              <a:rPr lang="zh-CN" altLang="en-US" dirty="0" smtClean="0"/>
              <a:t>采用站队报数的方法，从</a:t>
            </a:r>
            <a:r>
              <a:rPr lang="en-US" altLang="zh-CN" dirty="0" smtClean="0"/>
              <a:t>1</a:t>
            </a:r>
            <a:r>
              <a:rPr lang="zh-CN" altLang="en-US" dirty="0" smtClean="0"/>
              <a:t>到</a:t>
            </a:r>
            <a:r>
              <a:rPr lang="en-US" altLang="zh-CN" dirty="0" smtClean="0"/>
              <a:t>7</a:t>
            </a:r>
            <a:r>
              <a:rPr lang="zh-CN" altLang="en-US" dirty="0" smtClean="0"/>
              <a:t>依次循环报数，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个报</a:t>
            </a:r>
            <a:r>
              <a:rPr lang="en-US" altLang="zh-CN" dirty="0" smtClean="0"/>
              <a:t>1</a:t>
            </a:r>
            <a:r>
              <a:rPr lang="zh-CN" altLang="en-US" dirty="0" smtClean="0"/>
              <a:t>的同学为第一组，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个报</a:t>
            </a:r>
            <a:r>
              <a:rPr lang="en-US" altLang="zh-CN" dirty="0" smtClean="0"/>
              <a:t>2</a:t>
            </a:r>
            <a:r>
              <a:rPr lang="zh-CN" altLang="en-US" dirty="0" smtClean="0"/>
              <a:t>的同学为第二组，以此类推，共分为五个组。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</a:t>
            </a:r>
            <a:r>
              <a:rPr lang="zh-CN" altLang="en-US" dirty="0" smtClean="0"/>
              <a:t>剩余两人从</a:t>
            </a:r>
            <a:r>
              <a:rPr lang="en-US" altLang="zh-CN" dirty="0" smtClean="0"/>
              <a:t>1</a:t>
            </a:r>
            <a:r>
              <a:rPr lang="zh-CN" altLang="en-US" dirty="0" smtClean="0"/>
              <a:t>到</a:t>
            </a:r>
            <a:r>
              <a:rPr lang="en-US" altLang="zh-CN" dirty="0" smtClean="0"/>
              <a:t>7</a:t>
            </a:r>
            <a:r>
              <a:rPr lang="zh-CN" altLang="en-US" dirty="0" smtClean="0"/>
              <a:t>抽签找组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开始实施教学</a:t>
            </a:r>
            <a:endParaRPr lang="zh-CN" alt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267743" y="1397000"/>
          <a:ext cx="6192690" cy="39762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4670"/>
                <a:gridCol w="884670"/>
                <a:gridCol w="884670"/>
                <a:gridCol w="884670"/>
                <a:gridCol w="884670"/>
                <a:gridCol w="884670"/>
                <a:gridCol w="884670"/>
              </a:tblGrid>
              <a:tr h="7952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952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7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952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7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7952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7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7952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1802" y="64291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座位排列次序</a:t>
            </a:r>
            <a:endParaRPr lang="zh-CN" altLang="en-US" sz="40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graphicFrame>
        <p:nvGraphicFramePr>
          <p:cNvPr id="4" name="内容占位符 4"/>
          <p:cNvGraphicFramePr>
            <a:graphicFrameLocks/>
          </p:cNvGraphicFramePr>
          <p:nvPr/>
        </p:nvGraphicFramePr>
        <p:xfrm>
          <a:off x="428596" y="150017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这种分组方法，随机有趣，可以锻炼大家迅速组成团队的能力，也可以培养大家打破原有的小团体（宿舍），和更多的人沟通交流合作，也可以从中发现一些原本不喜欢表现实际上有一定能力的人。</a:t>
            </a:r>
            <a:endParaRPr lang="en-US" altLang="zh-CN" dirty="0" smtClean="0"/>
          </a:p>
          <a:p>
            <a:r>
              <a:rPr lang="zh-CN" altLang="en-US" dirty="0" smtClean="0"/>
              <a:t>这次分组并不是一成不变的，可以根据观察，随时调整。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539552" y="980728"/>
            <a:ext cx="1728192" cy="2592288"/>
            <a:chOff x="1115616" y="908720"/>
            <a:chExt cx="1728192" cy="2592288"/>
          </a:xfrm>
        </p:grpSpPr>
        <p:sp>
          <p:nvSpPr>
            <p:cNvPr id="7" name="椭圆 6"/>
            <p:cNvSpPr/>
            <p:nvPr/>
          </p:nvSpPr>
          <p:spPr>
            <a:xfrm>
              <a:off x="1115616" y="1196752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15616" y="1988840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475656" y="908720"/>
              <a:ext cx="432048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475656" y="1844824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979712" y="908720"/>
              <a:ext cx="432048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79712" y="1844824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75656" y="2636912"/>
              <a:ext cx="9361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763688" y="3212976"/>
              <a:ext cx="576064" cy="28803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555776" y="2060848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555776" y="1196752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15816" y="836712"/>
            <a:ext cx="1656184" cy="2520280"/>
            <a:chOff x="1475656" y="908720"/>
            <a:chExt cx="1368152" cy="2592288"/>
          </a:xfrm>
        </p:grpSpPr>
        <p:sp>
          <p:nvSpPr>
            <p:cNvPr id="14" name="矩形 13"/>
            <p:cNvSpPr/>
            <p:nvPr/>
          </p:nvSpPr>
          <p:spPr>
            <a:xfrm>
              <a:off x="1475656" y="908720"/>
              <a:ext cx="432048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475656" y="1844824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979712" y="908720"/>
              <a:ext cx="432048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979712" y="1844824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475656" y="2636912"/>
              <a:ext cx="9361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63688" y="3212976"/>
              <a:ext cx="576064" cy="28803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555776" y="2060848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555776" y="1196752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555776" y="3645024"/>
            <a:ext cx="1368152" cy="2592288"/>
            <a:chOff x="1475656" y="908720"/>
            <a:chExt cx="1368152" cy="2592288"/>
          </a:xfrm>
        </p:grpSpPr>
        <p:sp>
          <p:nvSpPr>
            <p:cNvPr id="23" name="矩形 22"/>
            <p:cNvSpPr/>
            <p:nvPr/>
          </p:nvSpPr>
          <p:spPr>
            <a:xfrm>
              <a:off x="1475656" y="908720"/>
              <a:ext cx="432048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475656" y="1844824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979712" y="908720"/>
              <a:ext cx="432048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979712" y="1844824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475656" y="2636912"/>
              <a:ext cx="9361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763688" y="3212976"/>
              <a:ext cx="576064" cy="28803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555776" y="2060848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2555776" y="1196752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2571736" y="1124744"/>
            <a:ext cx="200064" cy="4320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627784" y="1916832"/>
            <a:ext cx="216024" cy="50405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071670" y="4714884"/>
            <a:ext cx="216024" cy="50405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2123728" y="3861048"/>
            <a:ext cx="216024" cy="50405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4932040" y="908720"/>
            <a:ext cx="1656184" cy="2592288"/>
            <a:chOff x="5508104" y="908720"/>
            <a:chExt cx="1656184" cy="2592288"/>
          </a:xfrm>
        </p:grpSpPr>
        <p:grpSp>
          <p:nvGrpSpPr>
            <p:cNvPr id="31" name="组合 30"/>
            <p:cNvGrpSpPr/>
            <p:nvPr/>
          </p:nvGrpSpPr>
          <p:grpSpPr>
            <a:xfrm>
              <a:off x="5796136" y="908720"/>
              <a:ext cx="1368152" cy="2592288"/>
              <a:chOff x="1475656" y="908720"/>
              <a:chExt cx="1368152" cy="2592288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475656" y="908720"/>
                <a:ext cx="432048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475656" y="1844824"/>
                <a:ext cx="43204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979712" y="908720"/>
                <a:ext cx="432048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979712" y="1844824"/>
                <a:ext cx="432048" cy="720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475656" y="2636912"/>
                <a:ext cx="936104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763688" y="3212976"/>
                <a:ext cx="576064" cy="28803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555776" y="2060848"/>
                <a:ext cx="288032" cy="36004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555776" y="1196752"/>
                <a:ext cx="288032" cy="36004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5508104" y="1988840"/>
              <a:ext cx="216024" cy="50405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5508104" y="1196752"/>
              <a:ext cx="216024" cy="50405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660232" y="3861048"/>
            <a:ext cx="1728192" cy="2592288"/>
            <a:chOff x="1115616" y="908720"/>
            <a:chExt cx="1728192" cy="2592288"/>
          </a:xfrm>
        </p:grpSpPr>
        <p:sp>
          <p:nvSpPr>
            <p:cNvPr id="54" name="椭圆 53"/>
            <p:cNvSpPr/>
            <p:nvPr/>
          </p:nvSpPr>
          <p:spPr>
            <a:xfrm>
              <a:off x="1115616" y="1196752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115616" y="1988840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475656" y="908720"/>
              <a:ext cx="432048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475656" y="1844824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979712" y="908720"/>
              <a:ext cx="432048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979712" y="1844824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475656" y="2636912"/>
              <a:ext cx="9361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1763688" y="3212976"/>
              <a:ext cx="576064" cy="28803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2555776" y="2060848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2555776" y="1196752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427984" y="3789040"/>
            <a:ext cx="1728192" cy="2592288"/>
            <a:chOff x="1115616" y="908720"/>
            <a:chExt cx="1728192" cy="2592288"/>
          </a:xfrm>
        </p:grpSpPr>
        <p:sp>
          <p:nvSpPr>
            <p:cNvPr id="65" name="椭圆 64"/>
            <p:cNvSpPr/>
            <p:nvPr/>
          </p:nvSpPr>
          <p:spPr>
            <a:xfrm>
              <a:off x="1115616" y="1196752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115616" y="1988840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475656" y="908720"/>
              <a:ext cx="432048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1475656" y="1844824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979712" y="908720"/>
              <a:ext cx="432048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1979712" y="1844824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1475656" y="2636912"/>
              <a:ext cx="9361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1763688" y="3212976"/>
              <a:ext cx="576064" cy="28803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2555776" y="2060848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2555776" y="1196752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876256" y="1000108"/>
            <a:ext cx="1728192" cy="2571768"/>
            <a:chOff x="1115616" y="908720"/>
            <a:chExt cx="1728192" cy="2592288"/>
          </a:xfrm>
        </p:grpSpPr>
        <p:sp>
          <p:nvSpPr>
            <p:cNvPr id="76" name="椭圆 75"/>
            <p:cNvSpPr/>
            <p:nvPr/>
          </p:nvSpPr>
          <p:spPr>
            <a:xfrm>
              <a:off x="1115616" y="1196752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1115616" y="1988840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1475656" y="908720"/>
              <a:ext cx="432048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1475656" y="1844824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1979712" y="908720"/>
              <a:ext cx="432048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1979712" y="1844824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1475656" y="2636912"/>
              <a:ext cx="9361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1763688" y="3212976"/>
              <a:ext cx="576064" cy="28803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2555776" y="2060848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2555776" y="1196752"/>
              <a:ext cx="288032" cy="36004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>
            <a:off x="7236296" y="642918"/>
            <a:ext cx="86409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7500958" y="357166"/>
            <a:ext cx="360040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857224" y="54868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第一组</a:t>
            </a:r>
            <a:endParaRPr lang="zh-CN" alt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000364" y="42860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第二组</a:t>
            </a:r>
            <a:endParaRPr lang="zh-CN" alt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214942" y="42860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第三组</a:t>
            </a:r>
            <a:endParaRPr lang="zh-CN" alt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7286644" y="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第四组</a:t>
            </a:r>
            <a:endParaRPr lang="zh-CN" alt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324257" y="4071942"/>
            <a:ext cx="461665" cy="10001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第五组</a:t>
            </a:r>
            <a:endParaRPr lang="zh-CN" alt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3896025" y="4143380"/>
            <a:ext cx="461665" cy="1071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第六组</a:t>
            </a:r>
            <a:endParaRPr lang="zh-CN" alt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6110602" y="4143380"/>
            <a:ext cx="461665" cy="928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第七组</a:t>
            </a:r>
            <a:endParaRPr lang="zh-CN" alt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各组长由小组推荐或自荐产生，暂定为部门负责人和小组发言人。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所有职务都是暂时的，根据后面表现可以随时任免。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第二步：确定组长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以小组为单位，以组长为领导，各组员搜集资料，可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以是实际的证照，也可以是照片或图片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第三步：布置任务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3675068_1813017240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31311"/>
            <a:ext cx="8572561" cy="6440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6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80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7617"/>
            <a:ext cx="8643998" cy="632276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201107141341192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63824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20110729012547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626469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634683509842207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2190"/>
            <a:ext cx="8715436" cy="609361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39975" y="1773238"/>
            <a:ext cx="5268913" cy="4638675"/>
            <a:chOff x="1361" y="1107"/>
            <a:chExt cx="3319" cy="2922"/>
          </a:xfrm>
        </p:grpSpPr>
        <p:sp>
          <p:nvSpPr>
            <p:cNvPr id="10243" name="Line 1026"/>
            <p:cNvSpPr>
              <a:spLocks noChangeShapeType="1"/>
            </p:cNvSpPr>
            <p:nvPr/>
          </p:nvSpPr>
          <p:spPr bwMode="auto">
            <a:xfrm flipH="1">
              <a:off x="1361" y="1107"/>
              <a:ext cx="1465" cy="2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44" name="Line 1028"/>
            <p:cNvSpPr>
              <a:spLocks noChangeShapeType="1"/>
            </p:cNvSpPr>
            <p:nvPr/>
          </p:nvSpPr>
          <p:spPr bwMode="auto">
            <a:xfrm>
              <a:off x="2820" y="1117"/>
              <a:ext cx="1860" cy="2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979613" y="2349500"/>
            <a:ext cx="6121400" cy="4346575"/>
            <a:chOff x="1365" y="1298"/>
            <a:chExt cx="3310" cy="2738"/>
          </a:xfrm>
        </p:grpSpPr>
        <p:sp>
          <p:nvSpPr>
            <p:cNvPr id="10246" name="Line 1031"/>
            <p:cNvSpPr>
              <a:spLocks noChangeShapeType="1"/>
            </p:cNvSpPr>
            <p:nvPr/>
          </p:nvSpPr>
          <p:spPr bwMode="auto">
            <a:xfrm>
              <a:off x="2342" y="2048"/>
              <a:ext cx="1083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47" name="Line 1029"/>
            <p:cNvSpPr>
              <a:spLocks noChangeShapeType="1"/>
            </p:cNvSpPr>
            <p:nvPr/>
          </p:nvSpPr>
          <p:spPr bwMode="auto">
            <a:xfrm flipV="1">
              <a:off x="2601" y="1546"/>
              <a:ext cx="499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48" name="Line 1027"/>
            <p:cNvSpPr>
              <a:spLocks noChangeShapeType="1"/>
            </p:cNvSpPr>
            <p:nvPr/>
          </p:nvSpPr>
          <p:spPr bwMode="auto">
            <a:xfrm>
              <a:off x="1365" y="4021"/>
              <a:ext cx="3310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49" name="Line 1030"/>
            <p:cNvSpPr>
              <a:spLocks noChangeShapeType="1"/>
            </p:cNvSpPr>
            <p:nvPr/>
          </p:nvSpPr>
          <p:spPr bwMode="auto">
            <a:xfrm flipV="1">
              <a:off x="2479" y="1795"/>
              <a:ext cx="778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50" name="Line 1032"/>
            <p:cNvSpPr>
              <a:spLocks noChangeShapeType="1"/>
            </p:cNvSpPr>
            <p:nvPr/>
          </p:nvSpPr>
          <p:spPr bwMode="auto">
            <a:xfrm>
              <a:off x="2186" y="2384"/>
              <a:ext cx="1441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51" name="Line 1033"/>
            <p:cNvSpPr>
              <a:spLocks noChangeShapeType="1"/>
            </p:cNvSpPr>
            <p:nvPr/>
          </p:nvSpPr>
          <p:spPr bwMode="auto">
            <a:xfrm>
              <a:off x="2038" y="2679"/>
              <a:ext cx="178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52" name="Line 1034"/>
            <p:cNvSpPr>
              <a:spLocks noChangeShapeType="1"/>
            </p:cNvSpPr>
            <p:nvPr/>
          </p:nvSpPr>
          <p:spPr bwMode="auto">
            <a:xfrm>
              <a:off x="1887" y="2961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53" name="Line 1035"/>
            <p:cNvSpPr>
              <a:spLocks noChangeShapeType="1"/>
            </p:cNvSpPr>
            <p:nvPr/>
          </p:nvSpPr>
          <p:spPr bwMode="auto">
            <a:xfrm>
              <a:off x="1782" y="3186"/>
              <a:ext cx="2361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54" name="Line 1036"/>
            <p:cNvSpPr>
              <a:spLocks noChangeShapeType="1"/>
            </p:cNvSpPr>
            <p:nvPr/>
          </p:nvSpPr>
          <p:spPr bwMode="auto">
            <a:xfrm flipV="1">
              <a:off x="1647" y="3454"/>
              <a:ext cx="2645" cy="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55" name="Line 1037"/>
            <p:cNvSpPr>
              <a:spLocks noChangeShapeType="1"/>
            </p:cNvSpPr>
            <p:nvPr/>
          </p:nvSpPr>
          <p:spPr bwMode="auto">
            <a:xfrm>
              <a:off x="1503" y="3739"/>
              <a:ext cx="298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56" name="Text Box 1040"/>
            <p:cNvSpPr txBox="1">
              <a:spLocks noChangeArrowheads="1"/>
            </p:cNvSpPr>
            <p:nvPr/>
          </p:nvSpPr>
          <p:spPr bwMode="auto">
            <a:xfrm>
              <a:off x="2684" y="1298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zh-CN" altLang="en-US" sz="2400">
                  <a:latin typeface="Tahoma" pitchFamily="34" charset="0"/>
                  <a:ea typeface="华文新魏" pitchFamily="2" charset="-122"/>
                </a:rPr>
                <a:t>读</a:t>
              </a:r>
            </a:p>
          </p:txBody>
        </p:sp>
        <p:sp>
          <p:nvSpPr>
            <p:cNvPr id="10257" name="Text Box 1041"/>
            <p:cNvSpPr txBox="1">
              <a:spLocks noChangeArrowheads="1"/>
            </p:cNvSpPr>
            <p:nvPr/>
          </p:nvSpPr>
          <p:spPr bwMode="auto">
            <a:xfrm>
              <a:off x="2684" y="1570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zh-CN" altLang="en-US" sz="2400">
                  <a:latin typeface="Tahoma" pitchFamily="34" charset="0"/>
                  <a:ea typeface="华文新魏" pitchFamily="2" charset="-122"/>
                </a:rPr>
                <a:t>听</a:t>
              </a:r>
            </a:p>
          </p:txBody>
        </p:sp>
        <p:sp>
          <p:nvSpPr>
            <p:cNvPr id="10258" name="Text Box 1042"/>
            <p:cNvSpPr txBox="1">
              <a:spLocks noChangeArrowheads="1"/>
            </p:cNvSpPr>
            <p:nvPr/>
          </p:nvSpPr>
          <p:spPr bwMode="auto">
            <a:xfrm>
              <a:off x="2593" y="2432"/>
              <a:ext cx="5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zh-CN" altLang="en-US" sz="2400">
                  <a:latin typeface="Tahoma" pitchFamily="34" charset="0"/>
                  <a:ea typeface="华文新魏" pitchFamily="2" charset="-122"/>
                </a:rPr>
                <a:t>看示范</a:t>
              </a:r>
            </a:p>
          </p:txBody>
        </p:sp>
        <p:sp>
          <p:nvSpPr>
            <p:cNvPr id="10259" name="Text Box 1043"/>
            <p:cNvSpPr txBox="1">
              <a:spLocks noChangeArrowheads="1"/>
            </p:cNvSpPr>
            <p:nvPr/>
          </p:nvSpPr>
          <p:spPr bwMode="auto">
            <a:xfrm>
              <a:off x="2248" y="2111"/>
              <a:ext cx="10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zh-CN" altLang="en-US" sz="2400">
                  <a:latin typeface="Tahoma" pitchFamily="34" charset="0"/>
                  <a:ea typeface="华文新魏" pitchFamily="2" charset="-122"/>
                </a:rPr>
                <a:t>看电影或录像</a:t>
              </a:r>
            </a:p>
          </p:txBody>
        </p:sp>
        <p:sp>
          <p:nvSpPr>
            <p:cNvPr id="10260" name="Text Box 1044"/>
            <p:cNvSpPr txBox="1">
              <a:spLocks noChangeArrowheads="1"/>
            </p:cNvSpPr>
            <p:nvPr/>
          </p:nvSpPr>
          <p:spPr bwMode="auto">
            <a:xfrm>
              <a:off x="2290" y="1797"/>
              <a:ext cx="9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zh-CN" altLang="en-US" sz="2400">
                  <a:latin typeface="Tahoma" pitchFamily="34" charset="0"/>
                  <a:ea typeface="华文新魏" pitchFamily="2" charset="-122"/>
                </a:rPr>
                <a:t>看图表</a:t>
              </a:r>
              <a:r>
                <a:rPr kumimoji="1" lang="en-US" altLang="zh-CN" sz="2400">
                  <a:latin typeface="Tahoma" pitchFamily="34" charset="0"/>
                  <a:ea typeface="华文新魏" pitchFamily="2" charset="-122"/>
                </a:rPr>
                <a:t>/</a:t>
              </a:r>
              <a:r>
                <a:rPr kumimoji="1" lang="zh-CN" altLang="en-US" sz="2400">
                  <a:latin typeface="Tahoma" pitchFamily="34" charset="0"/>
                  <a:ea typeface="华文新魏" pitchFamily="2" charset="-122"/>
                </a:rPr>
                <a:t>图片</a:t>
              </a:r>
            </a:p>
          </p:txBody>
        </p:sp>
        <p:sp>
          <p:nvSpPr>
            <p:cNvPr id="10261" name="Text Box 1045"/>
            <p:cNvSpPr txBox="1">
              <a:spLocks noChangeArrowheads="1"/>
            </p:cNvSpPr>
            <p:nvPr/>
          </p:nvSpPr>
          <p:spPr bwMode="auto">
            <a:xfrm>
              <a:off x="2547" y="2704"/>
              <a:ext cx="7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zh-CN" altLang="en-US" sz="2400">
                  <a:latin typeface="Tahoma" pitchFamily="34" charset="0"/>
                  <a:ea typeface="华文新魏" pitchFamily="2" charset="-122"/>
                </a:rPr>
                <a:t>参与讨论</a:t>
              </a:r>
            </a:p>
          </p:txBody>
        </p:sp>
        <p:sp>
          <p:nvSpPr>
            <p:cNvPr id="10262" name="Text Box 1046"/>
            <p:cNvSpPr txBox="1">
              <a:spLocks noChangeArrowheads="1"/>
            </p:cNvSpPr>
            <p:nvPr/>
          </p:nvSpPr>
          <p:spPr bwMode="auto">
            <a:xfrm>
              <a:off x="2321" y="3203"/>
              <a:ext cx="10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zh-CN" altLang="en-US" sz="2400">
                  <a:latin typeface="Tahoma" pitchFamily="34" charset="0"/>
                  <a:ea typeface="华文新魏" pitchFamily="2" charset="-122"/>
                </a:rPr>
                <a:t>参加角色扮演</a:t>
              </a:r>
            </a:p>
          </p:txBody>
        </p:sp>
        <p:sp>
          <p:nvSpPr>
            <p:cNvPr id="10263" name="Text Box 1047"/>
            <p:cNvSpPr txBox="1">
              <a:spLocks noChangeArrowheads="1"/>
            </p:cNvSpPr>
            <p:nvPr/>
          </p:nvSpPr>
          <p:spPr bwMode="auto">
            <a:xfrm>
              <a:off x="2684" y="2931"/>
              <a:ext cx="4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zh-CN" altLang="en-US" sz="2400">
                  <a:latin typeface="Tahoma" pitchFamily="34" charset="0"/>
                  <a:ea typeface="华文新魏" pitchFamily="2" charset="-122"/>
                </a:rPr>
                <a:t>交流</a:t>
              </a:r>
            </a:p>
          </p:txBody>
        </p:sp>
        <p:sp>
          <p:nvSpPr>
            <p:cNvPr id="10264" name="Text Box 1048"/>
            <p:cNvSpPr txBox="1">
              <a:spLocks noChangeArrowheads="1"/>
            </p:cNvSpPr>
            <p:nvPr/>
          </p:nvSpPr>
          <p:spPr bwMode="auto">
            <a:xfrm>
              <a:off x="2321" y="3475"/>
              <a:ext cx="11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zh-CN" altLang="en-US" sz="2400">
                  <a:latin typeface="Tahoma" pitchFamily="34" charset="0"/>
                  <a:ea typeface="华文新魏" pitchFamily="2" charset="-122"/>
                </a:rPr>
                <a:t>模拟练习</a:t>
              </a:r>
              <a:r>
                <a:rPr kumimoji="1" lang="en-US" altLang="zh-CN" sz="2400">
                  <a:latin typeface="Tahoma" pitchFamily="34" charset="0"/>
                  <a:ea typeface="华文新魏" pitchFamily="2" charset="-122"/>
                </a:rPr>
                <a:t>/</a:t>
              </a:r>
              <a:r>
                <a:rPr kumimoji="1" lang="zh-CN" altLang="en-US" sz="2400">
                  <a:latin typeface="Tahoma" pitchFamily="34" charset="0"/>
                  <a:ea typeface="华文新魏" pitchFamily="2" charset="-122"/>
                </a:rPr>
                <a:t>实践</a:t>
              </a:r>
            </a:p>
          </p:txBody>
        </p:sp>
        <p:sp>
          <p:nvSpPr>
            <p:cNvPr id="10265" name="Text Box 1049"/>
            <p:cNvSpPr txBox="1">
              <a:spLocks noChangeArrowheads="1"/>
            </p:cNvSpPr>
            <p:nvPr/>
          </p:nvSpPr>
          <p:spPr bwMode="auto">
            <a:xfrm>
              <a:off x="2547" y="3748"/>
              <a:ext cx="7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zh-CN" altLang="en-US" sz="2400">
                  <a:latin typeface="Tahoma" pitchFamily="34" charset="0"/>
                  <a:ea typeface="华文新魏" pitchFamily="2" charset="-122"/>
                </a:rPr>
                <a:t>实际操作</a:t>
              </a:r>
            </a:p>
          </p:txBody>
        </p:sp>
      </p:grpSp>
      <p:sp>
        <p:nvSpPr>
          <p:cNvPr id="10266" name="Text Box 1054"/>
          <p:cNvSpPr txBox="1">
            <a:spLocks noChangeArrowheads="1"/>
          </p:cNvSpPr>
          <p:nvPr/>
        </p:nvSpPr>
        <p:spPr bwMode="auto">
          <a:xfrm>
            <a:off x="1475656" y="260648"/>
            <a:ext cx="6624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latin typeface="Tahoma" pitchFamily="34" charset="0"/>
                <a:ea typeface="隶书" pitchFamily="49" charset="-122"/>
              </a:rPr>
              <a:t>活动、参与与学习效果的关系</a:t>
            </a:r>
          </a:p>
        </p:txBody>
      </p:sp>
      <p:sp>
        <p:nvSpPr>
          <p:cNvPr id="10267" name="Text Box 1056"/>
          <p:cNvSpPr txBox="1">
            <a:spLocks noChangeArrowheads="1"/>
          </p:cNvSpPr>
          <p:nvPr/>
        </p:nvSpPr>
        <p:spPr bwMode="auto">
          <a:xfrm>
            <a:off x="4211960" y="1268761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Tahoma" pitchFamily="34" charset="0"/>
                <a:ea typeface="华文新魏" pitchFamily="2" charset="-122"/>
              </a:rPr>
              <a:t>活动</a:t>
            </a:r>
          </a:p>
        </p:txBody>
      </p:sp>
      <p:grpSp>
        <p:nvGrpSpPr>
          <p:cNvPr id="4" name="Group 1067"/>
          <p:cNvGrpSpPr>
            <a:grpSpLocks/>
          </p:cNvGrpSpPr>
          <p:nvPr/>
        </p:nvGrpSpPr>
        <p:grpSpPr bwMode="auto">
          <a:xfrm>
            <a:off x="0" y="1341438"/>
            <a:ext cx="3124200" cy="5356225"/>
            <a:chOff x="96" y="96"/>
            <a:chExt cx="1968" cy="3847"/>
          </a:xfrm>
        </p:grpSpPr>
        <p:sp>
          <p:nvSpPr>
            <p:cNvPr id="10269" name="Text Box 1055"/>
            <p:cNvSpPr txBox="1">
              <a:spLocks noChangeArrowheads="1"/>
            </p:cNvSpPr>
            <p:nvPr/>
          </p:nvSpPr>
          <p:spPr bwMode="auto">
            <a:xfrm>
              <a:off x="240" y="96"/>
              <a:ext cx="1200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solidFill>
                    <a:srgbClr val="FF0000"/>
                  </a:solidFill>
                  <a:latin typeface="Tahoma" pitchFamily="34" charset="0"/>
                  <a:ea typeface="华文新魏" pitchFamily="2" charset="-122"/>
                </a:rPr>
                <a:t>学习效果</a:t>
              </a:r>
            </a:p>
          </p:txBody>
        </p:sp>
        <p:sp>
          <p:nvSpPr>
            <p:cNvPr id="10270" name="Text Box 1058"/>
            <p:cNvSpPr txBox="1">
              <a:spLocks noChangeArrowheads="1"/>
            </p:cNvSpPr>
            <p:nvPr/>
          </p:nvSpPr>
          <p:spPr bwMode="auto">
            <a:xfrm>
              <a:off x="96" y="422"/>
              <a:ext cx="139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>
                  <a:solidFill>
                    <a:srgbClr val="000066"/>
                  </a:solidFill>
                  <a:latin typeface="Tahoma" pitchFamily="34" charset="0"/>
                  <a:ea typeface="黑体" pitchFamily="49" charset="-122"/>
                </a:rPr>
                <a:t>如果人们想记住</a:t>
              </a:r>
            </a:p>
          </p:txBody>
        </p:sp>
        <p:sp>
          <p:nvSpPr>
            <p:cNvPr id="10271" name="Text Box 1059"/>
            <p:cNvSpPr txBox="1">
              <a:spLocks noChangeArrowheads="1"/>
            </p:cNvSpPr>
            <p:nvPr/>
          </p:nvSpPr>
          <p:spPr bwMode="auto">
            <a:xfrm>
              <a:off x="192" y="806"/>
              <a:ext cx="1872" cy="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Tahoma" pitchFamily="34" charset="0"/>
                  <a:ea typeface="黑体" pitchFamily="49" charset="-122"/>
                </a:rPr>
                <a:t>读过的</a:t>
              </a:r>
              <a:r>
                <a:rPr kumimoji="1" lang="en-US" altLang="zh-CN" sz="2800" b="1" dirty="0">
                  <a:latin typeface="Tahoma" pitchFamily="34" charset="0"/>
                  <a:ea typeface="黑体" pitchFamily="49" charset="-122"/>
                </a:rPr>
                <a:t>10%</a:t>
              </a:r>
            </a:p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Tahoma" pitchFamily="34" charset="0"/>
                  <a:ea typeface="黑体" pitchFamily="49" charset="-122"/>
                </a:rPr>
                <a:t>听过的</a:t>
              </a:r>
              <a:r>
                <a:rPr kumimoji="1" lang="en-US" altLang="zh-CN" sz="2800" b="1" dirty="0">
                  <a:latin typeface="Tahoma" pitchFamily="34" charset="0"/>
                  <a:ea typeface="黑体" pitchFamily="49" charset="-122"/>
                </a:rPr>
                <a:t>20%</a:t>
              </a:r>
            </a:p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Tahoma" pitchFamily="34" charset="0"/>
                  <a:ea typeface="黑体" pitchFamily="49" charset="-122"/>
                </a:rPr>
                <a:t>看过的</a:t>
              </a:r>
              <a:r>
                <a:rPr kumimoji="1" lang="en-US" altLang="zh-CN" sz="2800" b="1" dirty="0">
                  <a:latin typeface="Tahoma" pitchFamily="34" charset="0"/>
                  <a:ea typeface="黑体" pitchFamily="49" charset="-122"/>
                </a:rPr>
                <a:t>30%</a:t>
              </a:r>
            </a:p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Tahoma" pitchFamily="34" charset="0"/>
                  <a:ea typeface="黑体" pitchFamily="49" charset="-122"/>
                </a:rPr>
                <a:t>听和看过的</a:t>
              </a:r>
              <a:r>
                <a:rPr kumimoji="1" lang="en-US" altLang="zh-CN" sz="2800" b="1" dirty="0">
                  <a:latin typeface="Tahoma" pitchFamily="34" charset="0"/>
                  <a:ea typeface="黑体" pitchFamily="49" charset="-122"/>
                </a:rPr>
                <a:t>50%</a:t>
              </a:r>
            </a:p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Tahoma" pitchFamily="34" charset="0"/>
                  <a:ea typeface="黑体" pitchFamily="49" charset="-122"/>
                </a:rPr>
                <a:t>说过的</a:t>
              </a:r>
              <a:r>
                <a:rPr kumimoji="1" lang="en-US" altLang="zh-CN" sz="2800" b="1" dirty="0">
                  <a:latin typeface="Tahoma" pitchFamily="34" charset="0"/>
                  <a:ea typeface="黑体" pitchFamily="49" charset="-122"/>
                </a:rPr>
                <a:t>70%</a:t>
              </a:r>
            </a:p>
            <a:p>
              <a:pPr>
                <a:spcBef>
                  <a:spcPct val="50000"/>
                </a:spcBef>
              </a:pPr>
              <a:endParaRPr kumimoji="1" lang="en-US" altLang="zh-CN" sz="2800" b="1" dirty="0">
                <a:latin typeface="Tahoma" pitchFamily="34" charset="0"/>
                <a:ea typeface="黑体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Tahoma" pitchFamily="34" charset="0"/>
                  <a:ea typeface="黑体" pitchFamily="49" charset="-122"/>
                </a:rPr>
                <a:t>说和做过的</a:t>
              </a:r>
              <a:r>
                <a:rPr kumimoji="1" lang="en-US" altLang="zh-CN" sz="2800" b="1" dirty="0">
                  <a:latin typeface="Tahoma" pitchFamily="34" charset="0"/>
                  <a:ea typeface="黑体" pitchFamily="49" charset="-122"/>
                </a:rPr>
                <a:t>90%</a:t>
              </a:r>
            </a:p>
          </p:txBody>
        </p:sp>
      </p:grpSp>
      <p:grpSp>
        <p:nvGrpSpPr>
          <p:cNvPr id="5" name="Group 1068"/>
          <p:cNvGrpSpPr>
            <a:grpSpLocks/>
          </p:cNvGrpSpPr>
          <p:nvPr/>
        </p:nvGrpSpPr>
        <p:grpSpPr bwMode="auto">
          <a:xfrm>
            <a:off x="7019925" y="1484313"/>
            <a:ext cx="1828800" cy="4992687"/>
            <a:chOff x="4320" y="96"/>
            <a:chExt cx="1152" cy="3587"/>
          </a:xfrm>
        </p:grpSpPr>
        <p:sp>
          <p:nvSpPr>
            <p:cNvPr id="10273" name="Text Box 1057"/>
            <p:cNvSpPr txBox="1">
              <a:spLocks noChangeArrowheads="1"/>
            </p:cNvSpPr>
            <p:nvPr/>
          </p:nvSpPr>
          <p:spPr bwMode="auto">
            <a:xfrm>
              <a:off x="4320" y="96"/>
              <a:ext cx="1152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solidFill>
                    <a:srgbClr val="FF0000"/>
                  </a:solidFill>
                  <a:latin typeface="Tahoma" pitchFamily="34" charset="0"/>
                  <a:ea typeface="华文新魏" pitchFamily="2" charset="-122"/>
                </a:rPr>
                <a:t>参与水平</a:t>
              </a:r>
            </a:p>
          </p:txBody>
        </p:sp>
        <p:sp>
          <p:nvSpPr>
            <p:cNvPr id="10274" name="Text Box 1060"/>
            <p:cNvSpPr txBox="1">
              <a:spLocks noChangeArrowheads="1"/>
            </p:cNvSpPr>
            <p:nvPr/>
          </p:nvSpPr>
          <p:spPr bwMode="auto">
            <a:xfrm>
              <a:off x="4513" y="672"/>
              <a:ext cx="95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>
                  <a:latin typeface="Tahoma" pitchFamily="34" charset="0"/>
                  <a:ea typeface="黑体" pitchFamily="49" charset="-122"/>
                </a:rPr>
                <a:t>文字感受</a:t>
              </a:r>
            </a:p>
          </p:txBody>
        </p:sp>
        <p:sp>
          <p:nvSpPr>
            <p:cNvPr id="10275" name="Text Box 1061"/>
            <p:cNvSpPr txBox="1">
              <a:spLocks noChangeArrowheads="1"/>
            </p:cNvSpPr>
            <p:nvPr/>
          </p:nvSpPr>
          <p:spPr bwMode="auto">
            <a:xfrm>
              <a:off x="4513" y="1584"/>
              <a:ext cx="95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>
                  <a:latin typeface="Tahoma" pitchFamily="34" charset="0"/>
                  <a:ea typeface="黑体" pitchFamily="49" charset="-122"/>
                </a:rPr>
                <a:t>视觉感受</a:t>
              </a:r>
            </a:p>
          </p:txBody>
        </p:sp>
        <p:sp>
          <p:nvSpPr>
            <p:cNvPr id="10276" name="Text Box 1062"/>
            <p:cNvSpPr txBox="1">
              <a:spLocks noChangeArrowheads="1"/>
            </p:cNvSpPr>
            <p:nvPr/>
          </p:nvSpPr>
          <p:spPr bwMode="auto">
            <a:xfrm>
              <a:off x="4513" y="2534"/>
              <a:ext cx="95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>
                  <a:latin typeface="Tahoma" pitchFamily="34" charset="0"/>
                  <a:ea typeface="黑体" pitchFamily="49" charset="-122"/>
                </a:rPr>
                <a:t>感受并参与</a:t>
              </a:r>
            </a:p>
          </p:txBody>
        </p:sp>
        <p:sp>
          <p:nvSpPr>
            <p:cNvPr id="10277" name="Text Box 1063"/>
            <p:cNvSpPr txBox="1">
              <a:spLocks noChangeArrowheads="1"/>
            </p:cNvSpPr>
            <p:nvPr/>
          </p:nvSpPr>
          <p:spPr bwMode="auto">
            <a:xfrm>
              <a:off x="4704" y="3398"/>
              <a:ext cx="48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 dirty="0">
                  <a:solidFill>
                    <a:srgbClr val="FF0000"/>
                  </a:solidFill>
                  <a:latin typeface="Tahoma" pitchFamily="34" charset="0"/>
                  <a:ea typeface="黑体" pitchFamily="49" charset="-122"/>
                </a:rPr>
                <a:t>操作</a:t>
              </a:r>
            </a:p>
          </p:txBody>
        </p:sp>
        <p:sp>
          <p:nvSpPr>
            <p:cNvPr id="10278" name="Line 1064"/>
            <p:cNvSpPr>
              <a:spLocks noChangeShapeType="1"/>
            </p:cNvSpPr>
            <p:nvPr/>
          </p:nvSpPr>
          <p:spPr bwMode="auto">
            <a:xfrm>
              <a:off x="4848" y="91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79" name="Line 1065"/>
            <p:cNvSpPr>
              <a:spLocks noChangeShapeType="1"/>
            </p:cNvSpPr>
            <p:nvPr/>
          </p:nvSpPr>
          <p:spPr bwMode="auto">
            <a:xfrm>
              <a:off x="4848" y="187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80" name="Line 1066"/>
            <p:cNvSpPr>
              <a:spLocks noChangeShapeType="1"/>
            </p:cNvSpPr>
            <p:nvPr/>
          </p:nvSpPr>
          <p:spPr bwMode="auto">
            <a:xfrm>
              <a:off x="4848" y="278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153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4134"/>
            <a:ext cx="8715436" cy="620973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20120911180027878644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857" y="876619"/>
            <a:ext cx="7514286" cy="51047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6888"/>
            <a:ext cx="8715436" cy="646422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1059654_797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096344" cy="3456384"/>
          </a:xfrm>
          <a:prstGeom prst="rect">
            <a:avLst/>
          </a:prstGeom>
          <a:noFill/>
        </p:spPr>
      </p:pic>
      <p:pic>
        <p:nvPicPr>
          <p:cNvPr id="1027" name="Picture 3" descr="C:\Users\Administrator\Desktop\p-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140968"/>
            <a:ext cx="5364088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组长或小组发言人上台说明展示材料</a:t>
            </a:r>
            <a:endParaRPr lang="en-US" altLang="zh-CN" dirty="0" smtClean="0"/>
          </a:p>
          <a:p>
            <a:r>
              <a:rPr lang="zh-CN" altLang="en-US" dirty="0" smtClean="0"/>
              <a:t>小组其他人可以补充说明</a:t>
            </a:r>
            <a:endParaRPr lang="en-US" altLang="zh-CN" dirty="0" smtClean="0"/>
          </a:p>
          <a:p>
            <a:r>
              <a:rPr lang="zh-CN" altLang="en-US" dirty="0" smtClean="0"/>
              <a:t>小组汇报完毕后，其他组可以提出异议</a:t>
            </a:r>
            <a:endParaRPr lang="en-US" altLang="zh-CN" dirty="0" smtClean="0"/>
          </a:p>
          <a:p>
            <a:r>
              <a:rPr lang="zh-CN" altLang="en-US" dirty="0" smtClean="0"/>
              <a:t>所有发言必须参照以下模板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第四步：小组汇报展示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Arial" pitchFamily="34" charset="0"/>
              </a:rPr>
              <a:t>发言：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400" dirty="0" smtClean="0">
                <a:latin typeface="Arial" pitchFamily="34" charset="0"/>
              </a:rPr>
              <a:t>   我们组认为</a:t>
            </a:r>
            <a:r>
              <a:rPr lang="en-US" altLang="zh-CN" sz="2400" dirty="0" smtClean="0">
                <a:latin typeface="Arial" pitchFamily="34" charset="0"/>
              </a:rPr>
              <a:t>……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400" dirty="0" smtClean="0">
                <a:latin typeface="Arial" pitchFamily="34" charset="0"/>
              </a:rPr>
              <a:t>  大家同意我们的观点吗？不同意的可以和我们交流。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Arial" pitchFamily="34" charset="0"/>
              </a:rPr>
              <a:t>反馈：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400" dirty="0" smtClean="0">
                <a:latin typeface="Arial" pitchFamily="34" charset="0"/>
              </a:rPr>
              <a:t>1.</a:t>
            </a:r>
            <a:r>
              <a:rPr lang="zh-CN" altLang="en-US" sz="2400" dirty="0" smtClean="0">
                <a:latin typeface="Arial" pitchFamily="34" charset="0"/>
              </a:rPr>
              <a:t>完全认同别人的观点时：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400" dirty="0" smtClean="0">
                <a:latin typeface="Arial" pitchFamily="34" charset="0"/>
              </a:rPr>
              <a:t> 我同意他的意见    </a:t>
            </a:r>
            <a:r>
              <a:rPr lang="en-US" altLang="zh-CN" sz="2400" dirty="0" smtClean="0"/>
              <a:t>     </a:t>
            </a:r>
            <a:r>
              <a:rPr lang="zh-CN" altLang="en-US" sz="2400" dirty="0" smtClean="0"/>
              <a:t>我和他想的一样</a:t>
            </a:r>
            <a:endParaRPr lang="zh-CN" altLang="en-US" sz="2400" dirty="0" smtClean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400" dirty="0" smtClean="0">
                <a:latin typeface="Arial" pitchFamily="34" charset="0"/>
              </a:rPr>
              <a:t>2.</a:t>
            </a:r>
            <a:r>
              <a:rPr lang="zh-CN" altLang="en-US" sz="2400" dirty="0" smtClean="0">
                <a:latin typeface="Arial" pitchFamily="34" charset="0"/>
              </a:rPr>
              <a:t>同意别人的部分观点时：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400" dirty="0" smtClean="0">
                <a:latin typeface="Arial" pitchFamily="34" charset="0"/>
              </a:rPr>
              <a:t>我同意他的这一点，但是我还想</a:t>
            </a:r>
            <a:r>
              <a:rPr lang="zh-CN" altLang="en-US" sz="2400" dirty="0" smtClean="0">
                <a:solidFill>
                  <a:srgbClr val="FF0000"/>
                </a:solidFill>
                <a:latin typeface="Arial" pitchFamily="34" charset="0"/>
              </a:rPr>
              <a:t>补充</a:t>
            </a:r>
            <a:r>
              <a:rPr lang="zh-CN" altLang="en-US" sz="2400" dirty="0" smtClean="0">
                <a:latin typeface="Arial" pitchFamily="34" charset="0"/>
              </a:rPr>
              <a:t>一点</a:t>
            </a:r>
            <a:r>
              <a:rPr lang="en-US" altLang="zh-CN" sz="2400" dirty="0" smtClean="0">
                <a:latin typeface="Arial" pitchFamily="34" charset="0"/>
              </a:rPr>
              <a:t>……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400" dirty="0" smtClean="0">
                <a:latin typeface="Arial" pitchFamily="34" charset="0"/>
              </a:rPr>
              <a:t>3.</a:t>
            </a:r>
            <a:r>
              <a:rPr lang="zh-CN" altLang="en-US" sz="2400" dirty="0" smtClean="0">
                <a:latin typeface="Arial" pitchFamily="34" charset="0"/>
              </a:rPr>
              <a:t>不同意别人的观点时：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400" dirty="0" smtClean="0">
                <a:latin typeface="Arial" pitchFamily="34" charset="0"/>
              </a:rPr>
              <a:t> 我还有以下</a:t>
            </a:r>
            <a:r>
              <a:rPr lang="zh-CN" altLang="en-US" sz="2400" dirty="0" smtClean="0">
                <a:solidFill>
                  <a:srgbClr val="FF0000"/>
                </a:solidFill>
                <a:latin typeface="Arial" pitchFamily="34" charset="0"/>
              </a:rPr>
              <a:t>问题</a:t>
            </a:r>
            <a:r>
              <a:rPr lang="zh-CN" altLang="en-US" sz="2400" dirty="0" smtClean="0">
                <a:latin typeface="Arial" pitchFamily="34" charset="0"/>
              </a:rPr>
              <a:t>不明白，希望得到解释</a:t>
            </a:r>
            <a:r>
              <a:rPr lang="en-US" altLang="zh-CN" sz="2400" dirty="0" smtClean="0">
                <a:latin typeface="Arial" pitchFamily="34" charset="0"/>
              </a:rPr>
              <a:t>……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400" dirty="0" smtClean="0">
                <a:latin typeface="Arial" pitchFamily="34" charset="0"/>
              </a:rPr>
              <a:t> 我</a:t>
            </a:r>
            <a:r>
              <a:rPr lang="zh-CN" altLang="en-US" sz="2400" dirty="0" smtClean="0">
                <a:solidFill>
                  <a:srgbClr val="FF0000"/>
                </a:solidFill>
                <a:latin typeface="Arial" pitchFamily="34" charset="0"/>
              </a:rPr>
              <a:t>不同意</a:t>
            </a:r>
            <a:r>
              <a:rPr lang="zh-CN" altLang="en-US" sz="2400" dirty="0" smtClean="0">
                <a:latin typeface="Arial" pitchFamily="34" charset="0"/>
              </a:rPr>
              <a:t>他的观点，我认为</a:t>
            </a:r>
            <a:r>
              <a:rPr lang="en-US" altLang="zh-CN" sz="2400" dirty="0" smtClean="0">
                <a:latin typeface="Arial" pitchFamily="34" charset="0"/>
              </a:rPr>
              <a:t>……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Arial" pitchFamily="34" charset="0"/>
              </a:rPr>
              <a:t>语言模板</a:t>
            </a:r>
            <a:br>
              <a:rPr lang="zh-CN" altLang="en-US" sz="4000" dirty="0" smtClean="0">
                <a:latin typeface="Arial" pitchFamily="34" charset="0"/>
              </a:rPr>
            </a:br>
            <a:endParaRPr lang="zh-CN" alt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白板展示</a:t>
            </a:r>
            <a:endParaRPr lang="zh-CN" altLang="en-US" dirty="0"/>
          </a:p>
        </p:txBody>
      </p:sp>
      <p:pic>
        <p:nvPicPr>
          <p:cNvPr id="3075" name="Picture 3" descr="C:\Users\Administrator\Desktop\20141127_115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90019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、通过各组汇报，讨论，在老师的引导下，大家会注意到所有营业执照上加盖工商部门的章，所有税务登记证都加盖国税或地税部门的章 ，所有组织机构代码证都加盖技术监督局的章 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、再通过各种发票了解哪些行业到地税部门领取发票，哪些行业到国税部门领取发票。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、知道注册公司流程以后，各组讨论商量注册一个公司，从而知道注册一个公司需要准备哪些资料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知识要点收获</a:t>
            </a:r>
            <a:endParaRPr lang="zh-CN" alt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小组内自评</a:t>
            </a:r>
            <a:endParaRPr lang="en-US" altLang="zh-CN" dirty="0" smtClean="0"/>
          </a:p>
          <a:p>
            <a:r>
              <a:rPr lang="zh-CN" altLang="en-US" dirty="0" smtClean="0"/>
              <a:t>小组内互评</a:t>
            </a:r>
            <a:endParaRPr lang="en-US" altLang="zh-CN" dirty="0" smtClean="0"/>
          </a:p>
          <a:p>
            <a:r>
              <a:rPr lang="zh-CN" altLang="en-US" dirty="0" smtClean="0"/>
              <a:t>小组间互评</a:t>
            </a:r>
            <a:endParaRPr lang="en-US" altLang="zh-CN" dirty="0" smtClean="0"/>
          </a:p>
          <a:p>
            <a:r>
              <a:rPr lang="zh-CN" altLang="en-US" dirty="0" smtClean="0">
                <a:hlinkClick r:id="rId3" action="ppaction://hlinkfile"/>
              </a:rPr>
              <a:t>小组合作学习评价</a:t>
            </a:r>
            <a:r>
              <a:rPr lang="zh-CN" altLang="en-US" dirty="0" smtClean="0">
                <a:hlinkClick r:id="rId3" action="ppaction://hlinkfile"/>
              </a:rPr>
              <a:t>表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第五步：评价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altLang="zh-CN" sz="2000" dirty="0" smtClean="0">
                <a:latin typeface="Arial" pitchFamily="34" charset="0"/>
              </a:rPr>
              <a:t/>
            </a:r>
            <a:br>
              <a:rPr lang="en-US" altLang="zh-CN" sz="2000" dirty="0" smtClean="0">
                <a:latin typeface="Arial" pitchFamily="34" charset="0"/>
              </a:rPr>
            </a:br>
            <a:r>
              <a:rPr lang="en-US" altLang="zh-CN" sz="2000" dirty="0" smtClean="0">
                <a:latin typeface="Arial" pitchFamily="34" charset="0"/>
              </a:rPr>
              <a:t/>
            </a:r>
            <a:br>
              <a:rPr lang="en-US" altLang="zh-CN" sz="2000" dirty="0" smtClean="0">
                <a:latin typeface="Arial" pitchFamily="34" charset="0"/>
              </a:rPr>
            </a:br>
            <a:r>
              <a:rPr lang="en-US" altLang="zh-CN" sz="2700" dirty="0" smtClean="0">
                <a:latin typeface="Arial" pitchFamily="34" charset="0"/>
              </a:rPr>
              <a:t>               </a:t>
            </a:r>
            <a:r>
              <a:rPr lang="zh-CN" altLang="en-US" sz="2700" dirty="0" smtClean="0">
                <a:latin typeface="Arial" pitchFamily="34" charset="0"/>
              </a:rPr>
              <a:t>让墙壁说话之</a:t>
            </a:r>
            <a:r>
              <a:rPr lang="zh-CN" altLang="en-US" sz="2000" dirty="0" smtClean="0">
                <a:latin typeface="Arial" pitchFamily="34" charset="0"/>
              </a:rPr>
              <a:t/>
            </a:r>
            <a:br>
              <a:rPr lang="zh-CN" altLang="en-US" sz="2000" dirty="0" smtClean="0">
                <a:latin typeface="Arial" pitchFamily="34" charset="0"/>
              </a:rPr>
            </a:br>
            <a:r>
              <a:rPr lang="zh-CN" altLang="en-US" sz="2000" dirty="0" smtClean="0">
                <a:latin typeface="Arial" pitchFamily="34" charset="0"/>
              </a:rPr>
              <a:t>                                              </a:t>
            </a:r>
            <a:r>
              <a:rPr lang="en-US" altLang="zh-CN" sz="2000" dirty="0" smtClean="0">
                <a:latin typeface="Arial" pitchFamily="34" charset="0"/>
              </a:rPr>
              <a:t/>
            </a:r>
            <a:br>
              <a:rPr lang="en-US" altLang="zh-CN" sz="2000" dirty="0" smtClean="0">
                <a:latin typeface="Arial" pitchFamily="34" charset="0"/>
              </a:rPr>
            </a:br>
            <a:r>
              <a:rPr lang="en-US" altLang="zh-CN" sz="2000" dirty="0" smtClean="0">
                <a:latin typeface="Arial" pitchFamily="34" charset="0"/>
              </a:rPr>
              <a:t>                                             </a:t>
            </a:r>
            <a:r>
              <a:rPr lang="zh-CN" altLang="en-US" sz="4000" dirty="0" smtClean="0">
                <a:latin typeface="Arial" pitchFamily="34" charset="0"/>
              </a:rPr>
              <a:t>以组为单位评价</a:t>
            </a:r>
            <a:br>
              <a:rPr lang="zh-CN" altLang="en-US" sz="4000" dirty="0" smtClean="0">
                <a:latin typeface="Arial" pitchFamily="34" charset="0"/>
              </a:rPr>
            </a:br>
            <a:endParaRPr lang="zh-CN" altLang="en-US" dirty="0"/>
          </a:p>
        </p:txBody>
      </p:sp>
      <p:pic>
        <p:nvPicPr>
          <p:cNvPr id="4" name="Picture 7" descr="F:\2012.11家长会照片\IMG_9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28736"/>
            <a:ext cx="8496944" cy="48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 descr="未标题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316" y="293730"/>
            <a:ext cx="81286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75584" y="1922198"/>
            <a:ext cx="6483335" cy="254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47" tIns="40074" rIns="80147" bIns="40074">
            <a:spAutoFit/>
          </a:bodyPr>
          <a:lstStyle/>
          <a:p>
            <a:r>
              <a:rPr lang="zh-CN" altLang="en-US" sz="3200" dirty="0"/>
              <a:t>      小组合作学习就是以</a:t>
            </a:r>
            <a:r>
              <a:rPr lang="zh-CN" altLang="en-US" sz="3200" b="1" dirty="0"/>
              <a:t>合作学习小组</a:t>
            </a:r>
            <a:r>
              <a:rPr lang="zh-CN" altLang="en-US" sz="3200" dirty="0"/>
              <a:t>为基本形式，系统利用教学中动态因素之间的</a:t>
            </a:r>
            <a:r>
              <a:rPr lang="zh-CN" altLang="en-US" sz="3200" b="1" dirty="0"/>
              <a:t>互动</a:t>
            </a:r>
            <a:r>
              <a:rPr lang="zh-CN" altLang="en-US" sz="3200" dirty="0"/>
              <a:t>，</a:t>
            </a:r>
            <a:r>
              <a:rPr lang="zh-CN" altLang="en-US" sz="3200" b="1" dirty="0"/>
              <a:t>促进学生的学习</a:t>
            </a:r>
            <a:r>
              <a:rPr lang="zh-CN" altLang="en-US" sz="3200" dirty="0"/>
              <a:t>，以</a:t>
            </a:r>
            <a:r>
              <a:rPr lang="zh-CN" altLang="en-US" sz="3200" b="1" dirty="0"/>
              <a:t>团体的成绩</a:t>
            </a:r>
            <a:r>
              <a:rPr lang="zh-CN" altLang="en-US" sz="3200" dirty="0"/>
              <a:t>为评价标准，共同达成教学目标的教学活动。</a:t>
            </a:r>
            <a:r>
              <a:rPr lang="zh-CN" altLang="en-US" dirty="0"/>
              <a:t> 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61995" y="359963"/>
            <a:ext cx="6598720" cy="7112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pPr algn="ctr" eaLnBrk="0" hangingPunct="0"/>
            <a:r>
              <a:rPr lang="zh-CN" altLang="en-US" sz="3900" dirty="0">
                <a:solidFill>
                  <a:srgbClr val="FF3300"/>
                </a:solidFill>
                <a:ea typeface="新細明體" pitchFamily="18" charset="-120"/>
              </a:rPr>
              <a:t>小组合作学习的</a:t>
            </a:r>
            <a:r>
              <a:rPr lang="zh-CN" altLang="en-US" sz="3900" b="1" dirty="0">
                <a:ea typeface="黑体" pitchFamily="49" charset="-122"/>
              </a:rPr>
              <a:t>概念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:\Documents and Settings\Administrator\桌面\IMG_1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569325" cy="475138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altLang="en-US" dirty="0"/>
              <a:t>            </a:t>
            </a:r>
            <a:endParaRPr lang="zh-CN" altLang="en-US" sz="3200" b="1" dirty="0">
              <a:latin typeface="仿宋_GB2312" pitchFamily="49" charset="-122"/>
              <a:ea typeface="仿宋_GB2312" pitchFamily="49" charset="-122"/>
            </a:endParaRPr>
          </a:p>
          <a:p>
            <a:pPr>
              <a:buFont typeface="Arial" pitchFamily="34" charset="0"/>
              <a:buNone/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en-US" sz="3200" b="1" dirty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、小组分配不太公平时引起有的小组不能  </a:t>
            </a:r>
          </a:p>
          <a:p>
            <a:pPr>
              <a:buFont typeface="Arial" pitchFamily="34" charset="0"/>
              <a:buNone/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    很好的参与竞争。</a:t>
            </a:r>
          </a:p>
          <a:p>
            <a:pPr>
              <a:buFont typeface="Arial" pitchFamily="34" charset="0"/>
              <a:buNone/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en-US" sz="3200" b="1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、每节课的打分机制有时浪费时间，个别  </a:t>
            </a:r>
          </a:p>
          <a:p>
            <a:pPr>
              <a:buFont typeface="Arial" pitchFamily="34" charset="0"/>
              <a:buNone/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    问题学生小组不愿接纳。</a:t>
            </a:r>
          </a:p>
          <a:p>
            <a:pPr>
              <a:buFont typeface="Arial" pitchFamily="34" charset="0"/>
              <a:buNone/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en-US" sz="3200" b="1" dirty="0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、学生围在一起坐有利于学生讨论，合作，  </a:t>
            </a:r>
          </a:p>
          <a:p>
            <a:pPr>
              <a:buFont typeface="Arial" pitchFamily="34" charset="0"/>
              <a:buNone/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    但不利于学生看黑板等。</a:t>
            </a:r>
          </a:p>
          <a:p>
            <a:pPr>
              <a:buFont typeface="Arial" pitchFamily="34" charset="0"/>
              <a:buNone/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    </a:t>
            </a:r>
            <a:endParaRPr lang="zh-CN" altLang="en-US" sz="18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zh-CN"/>
              <a:t>出现的问题是我们努力的方向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229600" cy="41036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altLang="zh-CN" b="1" dirty="0">
                <a:ea typeface="黑体" pitchFamily="49" charset="-122"/>
              </a:rPr>
              <a:t>          </a:t>
            </a:r>
            <a:endParaRPr lang="zh-CN" altLang="zh-CN" sz="3600" b="1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None/>
            </a:pPr>
            <a:r>
              <a:rPr lang="zh-CN" altLang="zh-CN" sz="3600" b="1" dirty="0">
                <a:ea typeface="黑体" pitchFamily="49" charset="-122"/>
              </a:rPr>
              <a:t>        </a:t>
            </a:r>
            <a:r>
              <a:rPr lang="zh-CN" sz="3600" b="1" dirty="0">
                <a:ea typeface="黑体" pitchFamily="49" charset="-122"/>
              </a:rPr>
              <a:t>小组合作学习，被人们誉为“近</a:t>
            </a:r>
            <a:r>
              <a:rPr lang="zh-CN" sz="3600" b="1" dirty="0" smtClean="0">
                <a:ea typeface="黑体" pitchFamily="49" charset="-122"/>
              </a:rPr>
              <a:t>十几</a:t>
            </a:r>
            <a:r>
              <a:rPr lang="zh-CN" sz="3600" b="1" dirty="0">
                <a:ea typeface="黑体" pitchFamily="49" charset="-122"/>
              </a:rPr>
              <a:t>年来最重要和最成功的教学改革”。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438150"/>
          </a:xfrm>
        </p:spPr>
        <p:txBody>
          <a:bodyPr>
            <a:normAutofit fontScale="90000"/>
          </a:bodyPr>
          <a:lstStyle/>
          <a:p>
            <a:r>
              <a:rPr lang="zh-CN" altLang="zh-CN" sz="4000" b="1">
                <a:latin typeface="Arial"/>
              </a:rPr>
              <a:t>“</a:t>
            </a:r>
            <a:r>
              <a:rPr lang="zh-CN" sz="4000" b="1"/>
              <a:t>滴水穿石，非一日之功。</a:t>
            </a:r>
            <a:r>
              <a:rPr lang="zh-CN" sz="4000" b="1">
                <a:solidFill>
                  <a:schemeClr val="accent1"/>
                </a:solidFill>
              </a:rPr>
              <a:t/>
            </a:r>
            <a:br>
              <a:rPr lang="zh-CN" sz="4000" b="1">
                <a:solidFill>
                  <a:schemeClr val="accent1"/>
                </a:solidFill>
              </a:rPr>
            </a:br>
            <a:endParaRPr lang="zh-CN" sz="4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713788" cy="4876800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969696"/>
                  </a:outerShdw>
                </a:effectLst>
              </a:rPr>
              <a:t>1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969696"/>
                  </a:outerShdw>
                </a:effectLst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969696"/>
                  </a:outerShdw>
                </a:effectLst>
              </a:rPr>
              <a:t>新理念：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969696"/>
                  </a:outerShdw>
                </a:effectLst>
              </a:rPr>
              <a:t>       </a:t>
            </a:r>
            <a:r>
              <a:rPr lang="zh-CN" alt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969696"/>
                  </a:outerShdw>
                </a:effectLst>
              </a:rPr>
              <a:t>“</a:t>
            </a:r>
            <a:r>
              <a:rPr lang="zh-CN" alt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969696"/>
                  </a:outerShdw>
                </a:effectLst>
              </a:rPr>
              <a:t>为不同层次的学生发展服务，让优秀者更优秀，让平凡者不平凡</a:t>
            </a:r>
            <a:r>
              <a:rPr lang="zh-CN" alt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969696"/>
                  </a:outerShdw>
                </a:effectLst>
              </a:rPr>
              <a:t>”</a:t>
            </a:r>
            <a:endParaRPr lang="en-US" altLang="zh-CN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969696"/>
                </a:outerShdw>
              </a:effectLst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、新构想：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b="1" i="1" dirty="0" smtClean="0">
                <a:effectLst>
                  <a:outerShdw blurRad="38100" dist="38100" dir="2700000" algn="tl">
                    <a:srgbClr val="969696"/>
                  </a:outerShdw>
                </a:effectLst>
              </a:rPr>
              <a:t>       “变教室为学室，变教师为导师，变有效为高效”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zh-CN" altLang="en-US" b="1" i="1" dirty="0">
              <a:solidFill>
                <a:schemeClr val="tx1"/>
              </a:solidFill>
              <a:effectLst>
                <a:outerShdw blurRad="38100" dist="38100" dir="2700000" algn="tl">
                  <a:srgbClr val="969696"/>
                </a:outerShdw>
              </a:effectLst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zh-CN" altLang="en-US" b="1" u="sng" dirty="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6551613" cy="1143000"/>
          </a:xfrm>
        </p:spPr>
        <p:txBody>
          <a:bodyPr/>
          <a:lstStyle/>
          <a:p>
            <a:r>
              <a:rPr lang="zh-CN" altLang="en-US" sz="3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小</a:t>
            </a:r>
            <a:r>
              <a:rPr lang="zh-CN" altLang="en-US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组合作学习的创新点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山东杜郎口中学的课堂小组学习</a:t>
            </a:r>
            <a:endParaRPr lang="zh-CN" altLang="en-US" dirty="0"/>
          </a:p>
        </p:txBody>
      </p:sp>
      <p:pic>
        <p:nvPicPr>
          <p:cNvPr id="2052" name="Picture 4" descr="C:\Users\Administrator\Desktop\20141118_081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小组展示</a:t>
            </a:r>
            <a:endParaRPr lang="zh-CN" altLang="en-US" dirty="0"/>
          </a:p>
        </p:txBody>
      </p:sp>
      <p:pic>
        <p:nvPicPr>
          <p:cNvPr id="1026" name="Picture 2" descr="C:\Users\Administrator\Desktop\20141118_082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课堂小组辩论</a:t>
            </a:r>
            <a:endParaRPr lang="zh-CN" altLang="en-US" dirty="0"/>
          </a:p>
        </p:txBody>
      </p:sp>
      <p:pic>
        <p:nvPicPr>
          <p:cNvPr id="1026" name="Picture 2" descr="D:\Activesoft\ActiveMessenger\Download\wrq\{47613B87-DCC7-46F6-884F-9EFDA883FCE1}_DSCN2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15370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WordArt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42973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WordArt 10"/>
          <p:cNvSpPr>
            <a:spLocks noChangeArrowheads="1" noChangeShapeType="1" noTextEdit="1"/>
          </p:cNvSpPr>
          <p:nvPr/>
        </p:nvSpPr>
        <p:spPr bwMode="auto">
          <a:xfrm>
            <a:off x="3132138" y="3860800"/>
            <a:ext cx="4176712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 cmpd="sng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请批评指正</a:t>
            </a:r>
          </a:p>
        </p:txBody>
      </p:sp>
      <p:sp>
        <p:nvSpPr>
          <p:cNvPr id="77828" name="WordArt 11"/>
          <p:cNvSpPr>
            <a:spLocks noChangeArrowheads="1" noChangeShapeType="1" noTextEdit="1"/>
          </p:cNvSpPr>
          <p:nvPr/>
        </p:nvSpPr>
        <p:spPr bwMode="auto">
          <a:xfrm>
            <a:off x="7543800" y="3810000"/>
            <a:ext cx="152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 cmpd="sng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!</a:t>
            </a:r>
            <a:endParaRPr lang="zh-CN" altLang="en-US" sz="3600" kern="10" dirty="0">
              <a:ln w="19050" cmpd="sng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6" descr="Clear Glass Resizable Web Box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4266"/>
            <a:ext cx="9051691" cy="700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92317" y="1926518"/>
            <a:ext cx="3016325" cy="829353"/>
          </a:xfrm>
          <a:prstGeom prst="rect">
            <a:avLst/>
          </a:prstGeom>
        </p:spPr>
        <p:txBody>
          <a:bodyPr wrap="none" lIns="80147" tIns="40074" rIns="80147" bIns="4007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/>
                <a:ea typeface="宋体"/>
              </a:rPr>
              <a:t>让每一个孩子在集体中发光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5003680" y="1926518"/>
            <a:ext cx="3385561" cy="849511"/>
          </a:xfrm>
          <a:prstGeom prst="rect">
            <a:avLst/>
          </a:prstGeom>
        </p:spPr>
        <p:txBody>
          <a:bodyPr wrap="none" lIns="80147" tIns="40074" rIns="80147" bIns="4007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/>
                <a:ea typeface="宋体"/>
              </a:rPr>
              <a:t>培养学生的自主性和独立性 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692316" y="4604637"/>
            <a:ext cx="3139857" cy="718485"/>
          </a:xfrm>
          <a:prstGeom prst="rect">
            <a:avLst/>
          </a:prstGeom>
        </p:spPr>
        <p:txBody>
          <a:bodyPr wrap="none" lIns="80147" tIns="40074" rIns="80147" bIns="4007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/>
                <a:ea typeface="宋体"/>
              </a:rPr>
              <a:t>为学生提供了更多的锻炼机会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5125852" y="4344024"/>
            <a:ext cx="3232166" cy="771759"/>
          </a:xfrm>
          <a:prstGeom prst="rect">
            <a:avLst/>
          </a:prstGeom>
        </p:spPr>
        <p:txBody>
          <a:bodyPr wrap="none" lIns="80147" tIns="40074" rIns="80147" bIns="4007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/>
                <a:ea typeface="宋体"/>
              </a:rPr>
              <a:t>有利于提高学生学习的正确率。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261995" y="359963"/>
            <a:ext cx="6598720" cy="7112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pPr algn="ctr" eaLnBrk="0" hangingPunct="0"/>
            <a:r>
              <a:rPr lang="zh-CN" altLang="en-US" sz="3900" dirty="0">
                <a:solidFill>
                  <a:srgbClr val="FF3300"/>
                </a:solidFill>
                <a:ea typeface="新細明體" pitchFamily="18" charset="-120"/>
              </a:rPr>
              <a:t>小组合作学习的</a:t>
            </a:r>
            <a:r>
              <a:rPr lang="zh-CN" altLang="en-US" sz="3900" dirty="0">
                <a:ea typeface="黑体" pitchFamily="49" charset="-122"/>
              </a:rPr>
              <a:t>优点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261995" y="359963"/>
            <a:ext cx="6598720" cy="7112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mtClean="0">
                <a:solidFill>
                  <a:srgbClr val="FF3300"/>
                </a:solidFill>
              </a:rPr>
              <a:t>合作学习小组的</a:t>
            </a:r>
            <a:r>
              <a:rPr lang="zh-CN" altLang="en-US" smtClean="0">
                <a:solidFill>
                  <a:schemeClr val="tx1"/>
                </a:solidFill>
                <a:ea typeface="黑体" pitchFamily="49" charset="-122"/>
              </a:rPr>
              <a:t>建立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258387" y="1377126"/>
            <a:ext cx="6617485" cy="5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defTabSz="914179"/>
            <a:r>
              <a:rPr lang="en-US" altLang="zh-CN" sz="3200" b="1" dirty="0">
                <a:solidFill>
                  <a:srgbClr val="0000FF"/>
                </a:solidFill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</a:rPr>
              <a:t>、“小组合作学习”的小组建立？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31230" y="2318156"/>
            <a:ext cx="8066159" cy="27371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pPr algn="just" defTabSz="914179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</a:rPr>
              <a:t>         应该遵循“同组异质”“异组同质”的原则。建议一般情况下采用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</a:rPr>
              <a:t>人制、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</a:rPr>
              <a:t>6</a:t>
            </a: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</a:rPr>
              <a:t>人制，便于合作学习活动的开展。</a:t>
            </a:r>
            <a:endParaRPr lang="zh-CN" altLang="en-US" sz="32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826707" y="1376152"/>
            <a:ext cx="3671166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 anchor="ctr">
            <a:spAutoFit/>
          </a:bodyPr>
          <a:lstStyle/>
          <a:p>
            <a:pPr defTabSz="914179"/>
            <a:r>
              <a:rPr lang="zh-CN" altLang="en-US" sz="3600" b="1" dirty="0" smtClean="0">
                <a:solidFill>
                  <a:srgbClr val="0000FF"/>
                </a:solidFill>
              </a:rPr>
              <a:t>小</a:t>
            </a:r>
            <a:r>
              <a:rPr lang="zh-CN" altLang="en-US" sz="3600" b="1" dirty="0">
                <a:solidFill>
                  <a:srgbClr val="0000FF"/>
                </a:solidFill>
              </a:rPr>
              <a:t>组的文化</a:t>
            </a:r>
            <a:r>
              <a:rPr lang="zh-CN" altLang="en-US" sz="3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99592" y="2996952"/>
            <a:ext cx="7129496" cy="25931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pPr marL="457785" lvl="1" algn="just" defTabSz="914179">
              <a:lnSpc>
                <a:spcPct val="159000"/>
              </a:lnSpc>
              <a:buClr>
                <a:srgbClr val="0000FF"/>
              </a:buClr>
            </a:pP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</a:rPr>
              <a:t>小组的名称。</a:t>
            </a:r>
          </a:p>
          <a:p>
            <a:pPr defTabSz="914179">
              <a:lnSpc>
                <a:spcPct val="159000"/>
              </a:lnSpc>
              <a:buClr>
                <a:srgbClr val="0000FF"/>
              </a:buClr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  小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</a:rPr>
              <a:t>组的格言或誓言。</a:t>
            </a:r>
          </a:p>
          <a:p>
            <a:pPr defTabSz="914179">
              <a:lnSpc>
                <a:spcPct val="159000"/>
              </a:lnSpc>
              <a:buClr>
                <a:srgbClr val="0000FF"/>
              </a:buClr>
            </a:pP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   小</a:t>
            </a: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</a:rPr>
              <a:t>组的目标（周目标、教学月目标）。</a:t>
            </a:r>
          </a:p>
          <a:p>
            <a:pPr algn="just" defTabSz="914179">
              <a:lnSpc>
                <a:spcPct val="159000"/>
              </a:lnSpc>
            </a:pPr>
            <a:endParaRPr lang="zh-CN" alt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defTabSz="914179">
              <a:lnSpc>
                <a:spcPct val="159000"/>
              </a:lnSpc>
            </a:pPr>
            <a:endParaRPr lang="zh-CN" alt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defTabSz="914179">
              <a:lnSpc>
                <a:spcPct val="159000"/>
              </a:lnSpc>
            </a:pPr>
            <a:endParaRPr lang="zh-CN" altLang="en-US" sz="3600" dirty="0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61995" y="359963"/>
            <a:ext cx="6598720" cy="7112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pPr algn="ctr" eaLnBrk="0" hangingPunct="0"/>
            <a:r>
              <a:rPr lang="zh-CN" altLang="en-US" sz="3900" dirty="0">
                <a:solidFill>
                  <a:srgbClr val="FF3300"/>
                </a:solidFill>
                <a:ea typeface="新細明體" pitchFamily="18" charset="-120"/>
              </a:rPr>
              <a:t>小组合作学习的</a:t>
            </a:r>
            <a:r>
              <a:rPr lang="zh-CN" altLang="en-US" sz="3900" dirty="0">
                <a:ea typeface="黑体" pitchFamily="49" charset="-122"/>
              </a:rPr>
              <a:t>建立与管理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916832"/>
            <a:ext cx="9144000" cy="511256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 sz="1800" b="1" dirty="0" smtClean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00" b="1" dirty="0" smtClean="0">
                <a:solidFill>
                  <a:srgbClr val="FF3300"/>
                </a:solidFill>
                <a:latin typeface="仿宋_GB2312" pitchFamily="49" charset="-122"/>
                <a:ea typeface="仿宋_GB2312" pitchFamily="49" charset="-122"/>
              </a:rPr>
              <a:t>精  （精细化的管理）</a:t>
            </a:r>
          </a:p>
          <a:p>
            <a:pPr>
              <a:lnSpc>
                <a:spcPct val="120000"/>
              </a:lnSpc>
            </a:pPr>
            <a:r>
              <a:rPr lang="zh-CN" altLang="en-US" sz="2100" b="1" dirty="0" smtClean="0">
                <a:solidFill>
                  <a:srgbClr val="FF3300"/>
                </a:solidFill>
                <a:latin typeface="仿宋_GB2312" pitchFamily="49" charset="-122"/>
                <a:ea typeface="仿宋_GB2312" pitchFamily="49" charset="-122"/>
              </a:rPr>
              <a:t>竞（以竞求劲）  从异组、同组的组员的竞争，靠目标引导，靠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100" b="1" dirty="0" smtClean="0">
                <a:solidFill>
                  <a:srgbClr val="FF3300"/>
                </a:solidFill>
                <a:latin typeface="仿宋_GB2312" pitchFamily="49" charset="-122"/>
                <a:ea typeface="仿宋_GB2312" pitchFamily="49" charset="-122"/>
              </a:rPr>
              <a:t>                                考核、评价激活。</a:t>
            </a:r>
          </a:p>
          <a:p>
            <a:pPr>
              <a:lnSpc>
                <a:spcPct val="120000"/>
              </a:lnSpc>
            </a:pPr>
            <a:r>
              <a:rPr lang="zh-CN" altLang="en-US" sz="2100" b="1" dirty="0" smtClean="0">
                <a:solidFill>
                  <a:srgbClr val="FF3300"/>
                </a:solidFill>
                <a:latin typeface="仿宋_GB2312" pitchFamily="49" charset="-122"/>
                <a:ea typeface="仿宋_GB2312" pitchFamily="49" charset="-122"/>
              </a:rPr>
              <a:t>静（以静求境）  学习环境要相对安静，但不失活泼，纪律的约束。</a:t>
            </a:r>
          </a:p>
          <a:p>
            <a:pPr>
              <a:lnSpc>
                <a:spcPct val="120000"/>
              </a:lnSpc>
            </a:pPr>
            <a:r>
              <a:rPr lang="zh-CN" altLang="en-US" sz="2100" b="1" dirty="0" smtClean="0">
                <a:solidFill>
                  <a:srgbClr val="FF3300"/>
                </a:solidFill>
                <a:latin typeface="仿宋_GB2312" pitchFamily="49" charset="-122"/>
                <a:ea typeface="仿宋_GB2312" pitchFamily="49" charset="-122"/>
              </a:rPr>
              <a:t>敬（以敬求异）  尊重，学生要学会尊重自己与他人，学会倾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100" b="1" dirty="0" smtClean="0">
                <a:solidFill>
                  <a:srgbClr val="FF3300"/>
                </a:solidFill>
                <a:latin typeface="仿宋_GB2312" pitchFamily="49" charset="-122"/>
                <a:ea typeface="仿宋_GB2312" pitchFamily="49" charset="-122"/>
              </a:rPr>
              <a:t>                                 听、评价和取长补短。</a:t>
            </a:r>
          </a:p>
          <a:p>
            <a:pPr>
              <a:lnSpc>
                <a:spcPct val="120000"/>
              </a:lnSpc>
            </a:pPr>
            <a:r>
              <a:rPr lang="zh-CN" altLang="en-US" sz="2100" b="1" dirty="0" smtClean="0">
                <a:solidFill>
                  <a:srgbClr val="FF3300"/>
                </a:solidFill>
                <a:latin typeface="仿宋_GB2312" pitchFamily="49" charset="-122"/>
                <a:ea typeface="仿宋_GB2312" pitchFamily="49" charset="-122"/>
              </a:rPr>
              <a:t>净（以净求竟）  与学习有关的任务完成的干干净净，不留盲点。</a:t>
            </a:r>
          </a:p>
          <a:p>
            <a:pPr>
              <a:lnSpc>
                <a:spcPct val="120000"/>
              </a:lnSpc>
            </a:pPr>
            <a:r>
              <a:rPr lang="zh-CN" altLang="en-US" sz="2100" b="1" dirty="0" smtClean="0">
                <a:solidFill>
                  <a:srgbClr val="FF3300"/>
                </a:solidFill>
                <a:latin typeface="仿宋_GB2312" pitchFamily="49" charset="-122"/>
                <a:ea typeface="仿宋_GB2312" pitchFamily="49" charset="-122"/>
              </a:rPr>
              <a:t>镜（以镜求思）  勤于反思，善于总结。</a:t>
            </a:r>
          </a:p>
          <a:p>
            <a:pPr>
              <a:lnSpc>
                <a:spcPct val="120000"/>
              </a:lnSpc>
            </a:pPr>
            <a:r>
              <a:rPr lang="zh-CN" altLang="en-US" sz="2100" b="1" dirty="0" smtClean="0">
                <a:solidFill>
                  <a:srgbClr val="FF3300"/>
                </a:solidFill>
                <a:latin typeface="仿宋_GB2312" pitchFamily="49" charset="-122"/>
                <a:ea typeface="仿宋_GB2312" pitchFamily="49" charset="-122"/>
              </a:rPr>
              <a:t>警（以警求变）  要善于接纳别人的警示和自我警示。 </a:t>
            </a:r>
          </a:p>
          <a:p>
            <a:pPr>
              <a:lnSpc>
                <a:spcPct val="120000"/>
              </a:lnSpc>
            </a:pPr>
            <a:r>
              <a:rPr lang="zh-CN" altLang="en-US" sz="2100" b="1" dirty="0" smtClean="0">
                <a:solidFill>
                  <a:srgbClr val="FF3300"/>
                </a:solidFill>
                <a:latin typeface="仿宋_GB2312" pitchFamily="49" charset="-122"/>
                <a:ea typeface="仿宋_GB2312" pitchFamily="49" charset="-122"/>
              </a:rPr>
              <a:t>径（以径求进）  出现问题善于寻找解决问题的办法。</a:t>
            </a:r>
            <a:r>
              <a:rPr lang="zh-CN" altLang="en-US" sz="2100" dirty="0" smtClean="0">
                <a:solidFill>
                  <a:srgbClr val="FF3300"/>
                </a:solidFill>
                <a:latin typeface="仿宋_GB2312" pitchFamily="49" charset="-122"/>
                <a:ea typeface="仿宋_GB2312" pitchFamily="49" charset="-122"/>
              </a:rPr>
              <a:t> </a:t>
            </a:r>
          </a:p>
        </p:txBody>
      </p:sp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395535" y="908720"/>
            <a:ext cx="7992889" cy="8550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mtClean="0">
                <a:solidFill>
                  <a:srgbClr val="0000FF"/>
                </a:solidFill>
              </a:rPr>
              <a:t>班级小组学习 “</a:t>
            </a:r>
            <a:r>
              <a:rPr lang="en-US" altLang="zh-CN" smtClean="0">
                <a:solidFill>
                  <a:srgbClr val="0000FF"/>
                </a:solidFill>
              </a:rPr>
              <a:t>jing”</a:t>
            </a:r>
            <a:r>
              <a:rPr lang="zh-CN" altLang="en-US" smtClean="0">
                <a:solidFill>
                  <a:srgbClr val="0000FF"/>
                </a:solidFill>
              </a:rPr>
              <a:t>字约定理：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539552" y="0"/>
            <a:ext cx="5976664" cy="836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pPr algn="ctr" eaLnBrk="0" hangingPunct="0"/>
            <a:r>
              <a:rPr lang="zh-CN" altLang="en-US" sz="3900" dirty="0">
                <a:solidFill>
                  <a:srgbClr val="FF3300"/>
                </a:solidFill>
                <a:ea typeface="新細明體" pitchFamily="18" charset="-120"/>
              </a:rPr>
              <a:t>小组合作学习的</a:t>
            </a:r>
            <a:r>
              <a:rPr lang="zh-CN" altLang="en-US" sz="3900" dirty="0">
                <a:ea typeface="黑体" pitchFamily="49" charset="-122"/>
              </a:rPr>
              <a:t>训练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727682" y="124215"/>
            <a:ext cx="2092790" cy="52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 anchor="ctr">
            <a:spAutoFit/>
          </a:bodyPr>
          <a:lstStyle/>
          <a:p>
            <a:pPr defTabSz="914179"/>
            <a:r>
              <a:rPr lang="zh-CN" altLang="en-US" sz="2800" dirty="0" smtClean="0">
                <a:solidFill>
                  <a:srgbClr val="0000FF"/>
                </a:solidFill>
              </a:rPr>
              <a:t> 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70143" y="1534879"/>
            <a:ext cx="8066159" cy="46377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pPr algn="just" defTabSz="914179">
              <a:lnSpc>
                <a:spcPct val="159000"/>
              </a:lnSpc>
            </a:pPr>
            <a:endParaRPr lang="zh-CN" alt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defTabSz="914179">
              <a:lnSpc>
                <a:spcPct val="159000"/>
              </a:lnSpc>
            </a:pPr>
            <a:endParaRPr lang="zh-CN" altLang="en-US" sz="36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7699" y="1665906"/>
            <a:ext cx="8229057" cy="4526884"/>
          </a:xfrm>
          <a:noFill/>
          <a:ln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r>
              <a:rPr lang="en-US" altLang="zh-CN" sz="2200" b="1" dirty="0" smtClean="0">
                <a:solidFill>
                  <a:srgbClr val="0000FF"/>
                </a:solidFill>
                <a:ea typeface="宋体" charset="-122"/>
              </a:rPr>
              <a:t>1</a:t>
            </a:r>
            <a:r>
              <a:rPr lang="zh-CN" altLang="en-US" sz="2200" b="1" dirty="0" smtClean="0">
                <a:solidFill>
                  <a:srgbClr val="0000FF"/>
                </a:solidFill>
                <a:ea typeface="宋体" charset="-122"/>
              </a:rPr>
              <a:t>、对发言人的要求：</a:t>
            </a:r>
          </a:p>
          <a:p>
            <a:pPr lvl="1">
              <a:buFontTx/>
              <a:buNone/>
            </a:pPr>
            <a:r>
              <a:rPr lang="zh-CN" altLang="en-US" sz="2200" b="1" dirty="0" smtClean="0">
                <a:solidFill>
                  <a:srgbClr val="0000FF"/>
                </a:solidFill>
                <a:ea typeface="宋体" charset="-122"/>
              </a:rPr>
              <a:t>   声音响亮，大胆的迎接同学们的眼神。                                  要转过来面向大多数同学发言。</a:t>
            </a:r>
          </a:p>
          <a:p>
            <a:pPr lvl="1">
              <a:buFontTx/>
              <a:buNone/>
            </a:pPr>
            <a:endParaRPr lang="zh-CN" altLang="en-US" sz="2200" b="1" dirty="0" smtClean="0">
              <a:solidFill>
                <a:srgbClr val="0000FF"/>
              </a:solidFill>
              <a:ea typeface="宋体" charset="-122"/>
            </a:endParaRPr>
          </a:p>
          <a:p>
            <a:pPr lvl="1">
              <a:buFontTx/>
              <a:buNone/>
            </a:pPr>
            <a:r>
              <a:rPr lang="en-US" altLang="zh-CN" sz="2200" b="1" dirty="0" smtClean="0">
                <a:solidFill>
                  <a:srgbClr val="0000FF"/>
                </a:solidFill>
                <a:ea typeface="宋体" charset="-122"/>
              </a:rPr>
              <a:t>2</a:t>
            </a:r>
            <a:r>
              <a:rPr lang="zh-CN" altLang="en-US" sz="2200" b="1" dirty="0" smtClean="0">
                <a:solidFill>
                  <a:srgbClr val="0000FF"/>
                </a:solidFill>
                <a:ea typeface="宋体" charset="-122"/>
              </a:rPr>
              <a:t>、对其他同学的要求</a:t>
            </a:r>
          </a:p>
          <a:p>
            <a:pPr lvl="1">
              <a:buFontTx/>
              <a:buNone/>
            </a:pPr>
            <a:r>
              <a:rPr lang="zh-CN" altLang="en-US" sz="2200" b="1" dirty="0" smtClean="0">
                <a:solidFill>
                  <a:srgbClr val="0000FF"/>
                </a:solidFill>
                <a:ea typeface="宋体" charset="-122"/>
              </a:rPr>
              <a:t>要关注发言人。</a:t>
            </a:r>
          </a:p>
          <a:p>
            <a:pPr lvl="1">
              <a:buFontTx/>
              <a:buNone/>
            </a:pPr>
            <a:r>
              <a:rPr lang="zh-CN" altLang="en-US" sz="2200" b="1" dirty="0" smtClean="0">
                <a:solidFill>
                  <a:srgbClr val="0000FF"/>
                </a:solidFill>
                <a:ea typeface="宋体" charset="-122"/>
              </a:rPr>
              <a:t>注意倾听。</a:t>
            </a:r>
          </a:p>
          <a:p>
            <a:pPr lvl="1">
              <a:buFontTx/>
              <a:buNone/>
            </a:pPr>
            <a:r>
              <a:rPr lang="zh-CN" altLang="en-US" sz="2200" b="1" dirty="0" smtClean="0">
                <a:solidFill>
                  <a:srgbClr val="0000FF"/>
                </a:solidFill>
                <a:ea typeface="宋体" charset="-122"/>
              </a:rPr>
              <a:t>有不同意见要坚持听完别人的发言再举手示意。</a:t>
            </a:r>
          </a:p>
          <a:p>
            <a:pPr lvl="1">
              <a:buFontTx/>
              <a:buNone/>
            </a:pPr>
            <a:r>
              <a:rPr lang="zh-CN" altLang="en-US" sz="2200" b="1" dirty="0" smtClean="0">
                <a:solidFill>
                  <a:srgbClr val="0000FF"/>
                </a:solidFill>
                <a:ea typeface="宋体" charset="-122"/>
              </a:rPr>
              <a:t>赞同别人的发言用√表示；不同意别人的发言用</a:t>
            </a:r>
            <a:r>
              <a:rPr lang="en-US" altLang="zh-CN" sz="2200" b="1" dirty="0" smtClean="0">
                <a:solidFill>
                  <a:srgbClr val="0000FF"/>
                </a:solidFill>
                <a:ea typeface="宋体" charset="-122"/>
              </a:rPr>
              <a:t>×</a:t>
            </a:r>
            <a:r>
              <a:rPr lang="zh-CN" altLang="en-US" sz="2200" b="1" dirty="0" smtClean="0">
                <a:solidFill>
                  <a:srgbClr val="0000FF"/>
                </a:solidFill>
                <a:ea typeface="宋体" charset="-122"/>
              </a:rPr>
              <a:t>表示。</a:t>
            </a:r>
          </a:p>
          <a:p>
            <a:pPr lvl="1">
              <a:buFontTx/>
              <a:buNone/>
            </a:pPr>
            <a:r>
              <a:rPr lang="zh-CN" altLang="en-US" sz="2200" b="1" dirty="0" smtClean="0">
                <a:solidFill>
                  <a:srgbClr val="0000FF"/>
                </a:solidFill>
                <a:ea typeface="宋体" charset="-122"/>
              </a:rPr>
              <a:t>对于精彩的发言，要给予真心实意的赞誉。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个人的倾听和表达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895</TotalTime>
  <Words>1594</Words>
  <Application>Microsoft Office PowerPoint</Application>
  <PresentationFormat>全屏显示(4:3)</PresentationFormat>
  <Paragraphs>232</Paragraphs>
  <Slides>47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聚合</vt:lpstr>
      <vt:lpstr>幻灯片 1</vt:lpstr>
      <vt:lpstr>主要内容</vt:lpstr>
      <vt:lpstr>幻灯片 3</vt:lpstr>
      <vt:lpstr>幻灯片 4</vt:lpstr>
      <vt:lpstr>幻灯片 5</vt:lpstr>
      <vt:lpstr>合作学习小组的建立</vt:lpstr>
      <vt:lpstr>幻灯片 7</vt:lpstr>
      <vt:lpstr>班级小组学习 “jing”字约定理：</vt:lpstr>
      <vt:lpstr>个人的倾听和表达</vt:lpstr>
      <vt:lpstr>幻灯片 10</vt:lpstr>
      <vt:lpstr>幻灯片 11</vt:lpstr>
      <vt:lpstr>正确定位教师的角色</vt:lpstr>
      <vt:lpstr>幻灯片 13</vt:lpstr>
      <vt:lpstr>幻灯片 14</vt:lpstr>
      <vt:lpstr>小组合作学习的评价</vt:lpstr>
      <vt:lpstr>小组合作学习在《企业管理》课程中的应用</vt:lpstr>
      <vt:lpstr>项目一</vt:lpstr>
      <vt:lpstr>开始实施教学</vt:lpstr>
      <vt:lpstr>幻灯片 19</vt:lpstr>
      <vt:lpstr>幻灯片 20</vt:lpstr>
      <vt:lpstr>幻灯片 21</vt:lpstr>
      <vt:lpstr>第二步：确定组长</vt:lpstr>
      <vt:lpstr>第三步：布置任务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第四步：小组汇报展示</vt:lpstr>
      <vt:lpstr>语言模板 </vt:lpstr>
      <vt:lpstr>白板展示</vt:lpstr>
      <vt:lpstr>知识要点收获</vt:lpstr>
      <vt:lpstr>第五步：评价</vt:lpstr>
      <vt:lpstr>                 让墙壁说话之                                                                                             以组为单位评价 </vt:lpstr>
      <vt:lpstr>幻灯片 40</vt:lpstr>
      <vt:lpstr>出现的问题是我们努力的方向</vt:lpstr>
      <vt:lpstr>“滴水穿石，非一日之功。 </vt:lpstr>
      <vt:lpstr>小组合作学习的创新点</vt:lpstr>
      <vt:lpstr>山东杜郎口中学的课堂小组学习</vt:lpstr>
      <vt:lpstr>小组展示</vt:lpstr>
      <vt:lpstr>课堂小组辩论</vt:lpstr>
      <vt:lpstr>幻灯片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项目一</dc:title>
  <cp:lastModifiedBy>Administrator</cp:lastModifiedBy>
  <cp:revision>80</cp:revision>
  <dcterms:modified xsi:type="dcterms:W3CDTF">2014-12-02T02:03:24Z</dcterms:modified>
</cp:coreProperties>
</file>