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13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89" r:id="rId14"/>
    <p:sldId id="290" r:id="rId15"/>
    <p:sldId id="267" r:id="rId16"/>
    <p:sldId id="268" r:id="rId17"/>
    <p:sldId id="269" r:id="rId18"/>
    <p:sldId id="291" r:id="rId19"/>
    <p:sldId id="293" r:id="rId20"/>
    <p:sldId id="292" r:id="rId21"/>
    <p:sldId id="263" r:id="rId22"/>
    <p:sldId id="266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94" r:id="rId33"/>
    <p:sldId id="295" r:id="rId34"/>
    <p:sldId id="298" r:id="rId35"/>
    <p:sldId id="285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5" r:id="rId46"/>
    <p:sldId id="316" r:id="rId47"/>
    <p:sldId id="317" r:id="rId48"/>
    <p:sldId id="280" r:id="rId49"/>
    <p:sldId id="281" r:id="rId50"/>
    <p:sldId id="305" r:id="rId51"/>
    <p:sldId id="299" r:id="rId52"/>
    <p:sldId id="297" r:id="rId5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805" autoAdjust="0"/>
  </p:normalViewPr>
  <p:slideViewPr>
    <p:cSldViewPr>
      <p:cViewPr varScale="1">
        <p:scale>
          <a:sx n="67" d="100"/>
          <a:sy n="67" d="100"/>
        </p:scale>
        <p:origin x="-14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2F1EF2-EA1C-4806-B1F0-2469A8FF493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BA3AD82-5403-478F-BF57-6DD5A03D851E}">
      <dgm:prSet phldrT="[文本]"/>
      <dgm:spPr/>
      <dgm:t>
        <a:bodyPr/>
        <a:lstStyle/>
        <a:p>
          <a:r>
            <a:rPr lang="zh-CN" altLang="en-US" dirty="0" smtClean="0"/>
            <a:t>教学校长</a:t>
          </a:r>
          <a:endParaRPr lang="zh-CN" altLang="en-US" dirty="0"/>
        </a:p>
      </dgm:t>
    </dgm:pt>
    <dgm:pt modelId="{8C784AE6-E65A-4787-8CB1-ABE2FE1F8D05}" type="parTrans" cxnId="{9BADBE4D-7EF1-4F63-BEE8-7809EF53D5A0}">
      <dgm:prSet/>
      <dgm:spPr/>
      <dgm:t>
        <a:bodyPr/>
        <a:lstStyle/>
        <a:p>
          <a:endParaRPr lang="zh-CN" altLang="en-US"/>
        </a:p>
      </dgm:t>
    </dgm:pt>
    <dgm:pt modelId="{F61AABAF-20E2-4853-A6B4-9245A50B4A15}" type="sibTrans" cxnId="{9BADBE4D-7EF1-4F63-BEE8-7809EF53D5A0}">
      <dgm:prSet/>
      <dgm:spPr/>
      <dgm:t>
        <a:bodyPr/>
        <a:lstStyle/>
        <a:p>
          <a:endParaRPr lang="zh-CN" altLang="en-US"/>
        </a:p>
      </dgm:t>
    </dgm:pt>
    <dgm:pt modelId="{05CE98FD-B75E-440F-98BE-F94E63EE7F65}">
      <dgm:prSet phldrT="[文本]"/>
      <dgm:spPr/>
      <dgm:t>
        <a:bodyPr/>
        <a:lstStyle/>
        <a:p>
          <a:r>
            <a:rPr lang="zh-CN" altLang="en-US" dirty="0" smtClean="0"/>
            <a:t>学科主任</a:t>
          </a:r>
          <a:endParaRPr lang="zh-CN" altLang="en-US" dirty="0"/>
        </a:p>
      </dgm:t>
    </dgm:pt>
    <dgm:pt modelId="{5E3C6E3F-0D07-40B9-B9A2-9BAC4E9B3226}" type="parTrans" cxnId="{BBECFBF1-97F3-45E7-B76D-4AB90A5E94CF}">
      <dgm:prSet/>
      <dgm:spPr/>
      <dgm:t>
        <a:bodyPr/>
        <a:lstStyle/>
        <a:p>
          <a:endParaRPr lang="zh-CN" altLang="en-US"/>
        </a:p>
      </dgm:t>
    </dgm:pt>
    <dgm:pt modelId="{4B220000-010D-4FB6-A1C1-E68A162EB140}" type="sibTrans" cxnId="{BBECFBF1-97F3-45E7-B76D-4AB90A5E94CF}">
      <dgm:prSet/>
      <dgm:spPr/>
      <dgm:t>
        <a:bodyPr/>
        <a:lstStyle/>
        <a:p>
          <a:endParaRPr lang="zh-CN" altLang="en-US"/>
        </a:p>
      </dgm:t>
    </dgm:pt>
    <dgm:pt modelId="{051DF492-B2A5-45D8-BC9A-3FE79E4AA822}">
      <dgm:prSet phldrT="[文本]"/>
      <dgm:spPr/>
      <dgm:t>
        <a:bodyPr/>
        <a:lstStyle/>
        <a:p>
          <a:r>
            <a:rPr lang="zh-CN" altLang="en-US" dirty="0" smtClean="0"/>
            <a:t>年级主任</a:t>
          </a:r>
          <a:endParaRPr lang="zh-CN" altLang="en-US" dirty="0"/>
        </a:p>
      </dgm:t>
    </dgm:pt>
    <dgm:pt modelId="{8E0A509F-B686-4892-B833-1338FA23E681}" type="parTrans" cxnId="{5484D8A7-5616-4D76-A50F-A52EBB4CBE62}">
      <dgm:prSet/>
      <dgm:spPr/>
      <dgm:t>
        <a:bodyPr/>
        <a:lstStyle/>
        <a:p>
          <a:endParaRPr lang="zh-CN" altLang="en-US"/>
        </a:p>
      </dgm:t>
    </dgm:pt>
    <dgm:pt modelId="{7D285FCE-0DB4-4FC5-9F7F-00822BC47BE7}" type="sibTrans" cxnId="{5484D8A7-5616-4D76-A50F-A52EBB4CBE62}">
      <dgm:prSet/>
      <dgm:spPr/>
      <dgm:t>
        <a:bodyPr/>
        <a:lstStyle/>
        <a:p>
          <a:endParaRPr lang="zh-CN" altLang="en-US"/>
        </a:p>
      </dgm:t>
    </dgm:pt>
    <dgm:pt modelId="{C6072326-42A7-4705-963B-AB6C01F18422}">
      <dgm:prSet phldrT="[文本]"/>
      <dgm:spPr/>
      <dgm:t>
        <a:bodyPr/>
        <a:lstStyle/>
        <a:p>
          <a:r>
            <a:rPr lang="zh-CN" altLang="en-US" dirty="0" smtClean="0"/>
            <a:t>班主任</a:t>
          </a:r>
          <a:endParaRPr lang="zh-CN" altLang="en-US" dirty="0"/>
        </a:p>
      </dgm:t>
    </dgm:pt>
    <dgm:pt modelId="{B27216D2-650E-49F0-9D30-7B08C0A59760}" type="parTrans" cxnId="{F64FFD6C-A24E-4563-9AEE-0366942697E7}">
      <dgm:prSet/>
      <dgm:spPr/>
      <dgm:t>
        <a:bodyPr/>
        <a:lstStyle/>
        <a:p>
          <a:endParaRPr lang="zh-CN" altLang="en-US"/>
        </a:p>
      </dgm:t>
    </dgm:pt>
    <dgm:pt modelId="{5A694775-3FC1-4677-9E5F-82BCCBF15E0D}" type="sibTrans" cxnId="{F64FFD6C-A24E-4563-9AEE-0366942697E7}">
      <dgm:prSet/>
      <dgm:spPr/>
      <dgm:t>
        <a:bodyPr/>
        <a:lstStyle/>
        <a:p>
          <a:endParaRPr lang="zh-CN" altLang="en-US"/>
        </a:p>
      </dgm:t>
    </dgm:pt>
    <dgm:pt modelId="{020C0FC7-CEC0-4D44-A7D4-2ADFABCCA42E}">
      <dgm:prSet phldrT="[文本]"/>
      <dgm:spPr/>
      <dgm:t>
        <a:bodyPr/>
        <a:lstStyle/>
        <a:p>
          <a:r>
            <a:rPr lang="zh-CN" altLang="en-US" dirty="0" smtClean="0"/>
            <a:t>班级任课教师</a:t>
          </a:r>
          <a:endParaRPr lang="zh-CN" altLang="en-US" dirty="0"/>
        </a:p>
      </dgm:t>
    </dgm:pt>
    <dgm:pt modelId="{07FB6012-D1F4-4EC1-AA04-69C93396FE87}" type="parTrans" cxnId="{F76EF5C0-E90E-446E-A936-29FA47DDE1F6}">
      <dgm:prSet/>
      <dgm:spPr/>
      <dgm:t>
        <a:bodyPr/>
        <a:lstStyle/>
        <a:p>
          <a:endParaRPr lang="zh-CN" altLang="en-US"/>
        </a:p>
      </dgm:t>
    </dgm:pt>
    <dgm:pt modelId="{7FBDE730-0406-4BD8-B402-6E3B5B76D0CE}" type="sibTrans" cxnId="{F76EF5C0-E90E-446E-A936-29FA47DDE1F6}">
      <dgm:prSet/>
      <dgm:spPr/>
      <dgm:t>
        <a:bodyPr/>
        <a:lstStyle/>
        <a:p>
          <a:endParaRPr lang="zh-CN" altLang="en-US"/>
        </a:p>
      </dgm:t>
    </dgm:pt>
    <dgm:pt modelId="{AC1FD179-B8BB-433D-96D9-94CC4B7AD6D1}">
      <dgm:prSet phldrT="[文本]"/>
      <dgm:spPr/>
      <dgm:t>
        <a:bodyPr/>
        <a:lstStyle/>
        <a:p>
          <a:r>
            <a:rPr lang="zh-CN" altLang="en-US" dirty="0" smtClean="0"/>
            <a:t>学科教师</a:t>
          </a:r>
          <a:endParaRPr lang="zh-CN" altLang="en-US" dirty="0"/>
        </a:p>
      </dgm:t>
    </dgm:pt>
    <dgm:pt modelId="{BF152F68-9425-49F8-89C3-9B16B80E9F84}" type="parTrans" cxnId="{F8223C5D-1D57-4226-A1FE-86DD46267662}">
      <dgm:prSet/>
      <dgm:spPr/>
      <dgm:t>
        <a:bodyPr/>
        <a:lstStyle/>
        <a:p>
          <a:endParaRPr lang="zh-CN" altLang="en-US"/>
        </a:p>
      </dgm:t>
    </dgm:pt>
    <dgm:pt modelId="{5D4969C3-8576-4352-B28D-BCDD06F15B59}" type="sibTrans" cxnId="{F8223C5D-1D57-4226-A1FE-86DD46267662}">
      <dgm:prSet/>
      <dgm:spPr/>
      <dgm:t>
        <a:bodyPr/>
        <a:lstStyle/>
        <a:p>
          <a:endParaRPr lang="zh-CN" altLang="en-US"/>
        </a:p>
      </dgm:t>
    </dgm:pt>
    <dgm:pt modelId="{136B99B5-F2BF-4A1D-B210-3E2E25148933}" type="pres">
      <dgm:prSet presAssocID="{1B2F1EF2-EA1C-4806-B1F0-2469A8FF49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980570EF-EDBC-4061-95F3-AF5AA1BEFFFC}" type="pres">
      <dgm:prSet presAssocID="{1BA3AD82-5403-478F-BF57-6DD5A03D851E}" presName="hierRoot1" presStyleCnt="0"/>
      <dgm:spPr/>
    </dgm:pt>
    <dgm:pt modelId="{EE63CA1B-AA01-4232-8199-A072D41A4F28}" type="pres">
      <dgm:prSet presAssocID="{1BA3AD82-5403-478F-BF57-6DD5A03D851E}" presName="composite" presStyleCnt="0"/>
      <dgm:spPr/>
    </dgm:pt>
    <dgm:pt modelId="{F9AFC07A-E6FF-4BDA-B763-423C93D8D10D}" type="pres">
      <dgm:prSet presAssocID="{1BA3AD82-5403-478F-BF57-6DD5A03D851E}" presName="background" presStyleLbl="node0" presStyleIdx="0" presStyleCnt="1"/>
      <dgm:spPr/>
    </dgm:pt>
    <dgm:pt modelId="{9245575D-D988-451C-A3B7-F5177CB3233D}" type="pres">
      <dgm:prSet presAssocID="{1BA3AD82-5403-478F-BF57-6DD5A03D851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F2E9976-A57D-44F7-9598-AA522AC70F78}" type="pres">
      <dgm:prSet presAssocID="{1BA3AD82-5403-478F-BF57-6DD5A03D851E}" presName="hierChild2" presStyleCnt="0"/>
      <dgm:spPr/>
    </dgm:pt>
    <dgm:pt modelId="{3AC7DDD6-FED4-4884-B12E-9A17EB1CED65}" type="pres">
      <dgm:prSet presAssocID="{5E3C6E3F-0D07-40B9-B9A2-9BAC4E9B3226}" presName="Name10" presStyleLbl="parChTrans1D2" presStyleIdx="0" presStyleCnt="2"/>
      <dgm:spPr/>
      <dgm:t>
        <a:bodyPr/>
        <a:lstStyle/>
        <a:p>
          <a:endParaRPr lang="zh-CN" altLang="en-US"/>
        </a:p>
      </dgm:t>
    </dgm:pt>
    <dgm:pt modelId="{0795BC2C-7341-49EC-8728-AB712A16A6C2}" type="pres">
      <dgm:prSet presAssocID="{05CE98FD-B75E-440F-98BE-F94E63EE7F65}" presName="hierRoot2" presStyleCnt="0"/>
      <dgm:spPr/>
    </dgm:pt>
    <dgm:pt modelId="{1A0B67B1-D136-430B-91FD-4C74C38CF987}" type="pres">
      <dgm:prSet presAssocID="{05CE98FD-B75E-440F-98BE-F94E63EE7F65}" presName="composite2" presStyleCnt="0"/>
      <dgm:spPr/>
    </dgm:pt>
    <dgm:pt modelId="{10E662E8-57B8-4C4C-8092-0109F75D11DF}" type="pres">
      <dgm:prSet presAssocID="{05CE98FD-B75E-440F-98BE-F94E63EE7F65}" presName="background2" presStyleLbl="node2" presStyleIdx="0" presStyleCnt="2"/>
      <dgm:spPr/>
    </dgm:pt>
    <dgm:pt modelId="{A915293D-BA42-47BE-AD21-A1100D34F5CC}" type="pres">
      <dgm:prSet presAssocID="{05CE98FD-B75E-440F-98BE-F94E63EE7F6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BA612F0-80E5-43BC-A199-C7CF14429277}" type="pres">
      <dgm:prSet presAssocID="{05CE98FD-B75E-440F-98BE-F94E63EE7F65}" presName="hierChild3" presStyleCnt="0"/>
      <dgm:spPr/>
    </dgm:pt>
    <dgm:pt modelId="{D65F7A9F-7D3E-4EFE-8AE4-432270AA824E}" type="pres">
      <dgm:prSet presAssocID="{BF152F68-9425-49F8-89C3-9B16B80E9F84}" presName="Name17" presStyleLbl="parChTrans1D3" presStyleIdx="0" presStyleCnt="2"/>
      <dgm:spPr/>
      <dgm:t>
        <a:bodyPr/>
        <a:lstStyle/>
        <a:p>
          <a:endParaRPr lang="zh-CN" altLang="en-US"/>
        </a:p>
      </dgm:t>
    </dgm:pt>
    <dgm:pt modelId="{EB3C98E4-A76A-4AD7-B162-453275C5F5E5}" type="pres">
      <dgm:prSet presAssocID="{AC1FD179-B8BB-433D-96D9-94CC4B7AD6D1}" presName="hierRoot3" presStyleCnt="0"/>
      <dgm:spPr/>
    </dgm:pt>
    <dgm:pt modelId="{9E7513A3-60B6-47FA-A058-391744D31ECF}" type="pres">
      <dgm:prSet presAssocID="{AC1FD179-B8BB-433D-96D9-94CC4B7AD6D1}" presName="composite3" presStyleCnt="0"/>
      <dgm:spPr/>
    </dgm:pt>
    <dgm:pt modelId="{8D5D82AA-99AE-402E-9DC4-550D64FAF173}" type="pres">
      <dgm:prSet presAssocID="{AC1FD179-B8BB-433D-96D9-94CC4B7AD6D1}" presName="background3" presStyleLbl="node3" presStyleIdx="0" presStyleCnt="2"/>
      <dgm:spPr/>
    </dgm:pt>
    <dgm:pt modelId="{0536CA5F-716C-43E6-AC78-2279F4F50678}" type="pres">
      <dgm:prSet presAssocID="{AC1FD179-B8BB-433D-96D9-94CC4B7AD6D1}" presName="text3" presStyleLbl="fgAcc3" presStyleIdx="0" presStyleCnt="2" custLinFactY="51053" custLinFactNeighborX="5297" custLinFactNeighborY="10000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489505F-0869-4B2F-B18F-B0E9B67AFF79}" type="pres">
      <dgm:prSet presAssocID="{AC1FD179-B8BB-433D-96D9-94CC4B7AD6D1}" presName="hierChild4" presStyleCnt="0"/>
      <dgm:spPr/>
    </dgm:pt>
    <dgm:pt modelId="{DE67CFC3-F627-4CDD-9FBB-C6880E7CDD4A}" type="pres">
      <dgm:prSet presAssocID="{8E0A509F-B686-4892-B833-1338FA23E681}" presName="Name10" presStyleLbl="parChTrans1D2" presStyleIdx="1" presStyleCnt="2"/>
      <dgm:spPr/>
      <dgm:t>
        <a:bodyPr/>
        <a:lstStyle/>
        <a:p>
          <a:endParaRPr lang="zh-CN" altLang="en-US"/>
        </a:p>
      </dgm:t>
    </dgm:pt>
    <dgm:pt modelId="{0107F476-3E1A-435D-A01B-1BD14399A917}" type="pres">
      <dgm:prSet presAssocID="{051DF492-B2A5-45D8-BC9A-3FE79E4AA822}" presName="hierRoot2" presStyleCnt="0"/>
      <dgm:spPr/>
    </dgm:pt>
    <dgm:pt modelId="{47D0780E-1E30-4BE9-9E58-114E2680E12C}" type="pres">
      <dgm:prSet presAssocID="{051DF492-B2A5-45D8-BC9A-3FE79E4AA822}" presName="composite2" presStyleCnt="0"/>
      <dgm:spPr/>
    </dgm:pt>
    <dgm:pt modelId="{F5287B66-3168-4E94-906F-1FE91FDCA25F}" type="pres">
      <dgm:prSet presAssocID="{051DF492-B2A5-45D8-BC9A-3FE79E4AA822}" presName="background2" presStyleLbl="node2" presStyleIdx="1" presStyleCnt="2"/>
      <dgm:spPr/>
    </dgm:pt>
    <dgm:pt modelId="{E31DA875-4DA5-4528-9E80-D8425D2C6C36}" type="pres">
      <dgm:prSet presAssocID="{051DF492-B2A5-45D8-BC9A-3FE79E4AA82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3B0409-9129-450E-8F7C-08664A133798}" type="pres">
      <dgm:prSet presAssocID="{051DF492-B2A5-45D8-BC9A-3FE79E4AA822}" presName="hierChild3" presStyleCnt="0"/>
      <dgm:spPr/>
    </dgm:pt>
    <dgm:pt modelId="{29CF1940-2656-45A5-92D6-F1EC29889F16}" type="pres">
      <dgm:prSet presAssocID="{B27216D2-650E-49F0-9D30-7B08C0A59760}" presName="Name17" presStyleLbl="parChTrans1D3" presStyleIdx="1" presStyleCnt="2"/>
      <dgm:spPr/>
      <dgm:t>
        <a:bodyPr/>
        <a:lstStyle/>
        <a:p>
          <a:endParaRPr lang="zh-CN" altLang="en-US"/>
        </a:p>
      </dgm:t>
    </dgm:pt>
    <dgm:pt modelId="{A9300BBC-133E-4B74-AFBB-C229464442A8}" type="pres">
      <dgm:prSet presAssocID="{C6072326-42A7-4705-963B-AB6C01F18422}" presName="hierRoot3" presStyleCnt="0"/>
      <dgm:spPr/>
    </dgm:pt>
    <dgm:pt modelId="{ADC26BFD-750F-4E01-8A4F-796EED9E81FC}" type="pres">
      <dgm:prSet presAssocID="{C6072326-42A7-4705-963B-AB6C01F18422}" presName="composite3" presStyleCnt="0"/>
      <dgm:spPr/>
    </dgm:pt>
    <dgm:pt modelId="{926F5E4A-D718-47E1-8F90-91C0199C9BB1}" type="pres">
      <dgm:prSet presAssocID="{C6072326-42A7-4705-963B-AB6C01F18422}" presName="background3" presStyleLbl="node3" presStyleIdx="1" presStyleCnt="2"/>
      <dgm:spPr/>
    </dgm:pt>
    <dgm:pt modelId="{E694CE28-B748-4E96-8FFA-CEA37EC1CFB9}" type="pres">
      <dgm:prSet presAssocID="{C6072326-42A7-4705-963B-AB6C01F18422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C3F55EF-BE41-41AB-914F-866BEE53A06A}" type="pres">
      <dgm:prSet presAssocID="{C6072326-42A7-4705-963B-AB6C01F18422}" presName="hierChild4" presStyleCnt="0"/>
      <dgm:spPr/>
    </dgm:pt>
    <dgm:pt modelId="{11FF1790-AB8E-437D-BF2C-82900205D179}" type="pres">
      <dgm:prSet presAssocID="{07FB6012-D1F4-4EC1-AA04-69C93396FE87}" presName="Name23" presStyleLbl="parChTrans1D4" presStyleIdx="0" presStyleCnt="1"/>
      <dgm:spPr/>
      <dgm:t>
        <a:bodyPr/>
        <a:lstStyle/>
        <a:p>
          <a:endParaRPr lang="zh-CN" altLang="en-US"/>
        </a:p>
      </dgm:t>
    </dgm:pt>
    <dgm:pt modelId="{61E39087-9F93-4707-946B-CBC37C6642E6}" type="pres">
      <dgm:prSet presAssocID="{020C0FC7-CEC0-4D44-A7D4-2ADFABCCA42E}" presName="hierRoot4" presStyleCnt="0"/>
      <dgm:spPr/>
    </dgm:pt>
    <dgm:pt modelId="{B585E2AF-751D-4922-AFEB-6919E0C0A3F8}" type="pres">
      <dgm:prSet presAssocID="{020C0FC7-CEC0-4D44-A7D4-2ADFABCCA42E}" presName="composite4" presStyleCnt="0"/>
      <dgm:spPr/>
    </dgm:pt>
    <dgm:pt modelId="{3C6C3986-DD0F-4164-BE8B-6DE6489954C5}" type="pres">
      <dgm:prSet presAssocID="{020C0FC7-CEC0-4D44-A7D4-2ADFABCCA42E}" presName="background4" presStyleLbl="node4" presStyleIdx="0" presStyleCnt="1"/>
      <dgm:spPr/>
    </dgm:pt>
    <dgm:pt modelId="{42D57A28-F324-4CC3-A863-1DAA33A32AB7}" type="pres">
      <dgm:prSet presAssocID="{020C0FC7-CEC0-4D44-A7D4-2ADFABCCA42E}" presName="text4" presStyleLbl="fgAcc4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CC19044-1956-49A0-9A1A-04C3578F20EE}" type="pres">
      <dgm:prSet presAssocID="{020C0FC7-CEC0-4D44-A7D4-2ADFABCCA42E}" presName="hierChild5" presStyleCnt="0"/>
      <dgm:spPr/>
    </dgm:pt>
  </dgm:ptLst>
  <dgm:cxnLst>
    <dgm:cxn modelId="{21361637-2C61-445D-BA9B-E3E113A57831}" type="presOf" srcId="{07FB6012-D1F4-4EC1-AA04-69C93396FE87}" destId="{11FF1790-AB8E-437D-BF2C-82900205D179}" srcOrd="0" destOrd="0" presId="urn:microsoft.com/office/officeart/2005/8/layout/hierarchy1"/>
    <dgm:cxn modelId="{BBECFBF1-97F3-45E7-B76D-4AB90A5E94CF}" srcId="{1BA3AD82-5403-478F-BF57-6DD5A03D851E}" destId="{05CE98FD-B75E-440F-98BE-F94E63EE7F65}" srcOrd="0" destOrd="0" parTransId="{5E3C6E3F-0D07-40B9-B9A2-9BAC4E9B3226}" sibTransId="{4B220000-010D-4FB6-A1C1-E68A162EB140}"/>
    <dgm:cxn modelId="{F64FFD6C-A24E-4563-9AEE-0366942697E7}" srcId="{051DF492-B2A5-45D8-BC9A-3FE79E4AA822}" destId="{C6072326-42A7-4705-963B-AB6C01F18422}" srcOrd="0" destOrd="0" parTransId="{B27216D2-650E-49F0-9D30-7B08C0A59760}" sibTransId="{5A694775-3FC1-4677-9E5F-82BCCBF15E0D}"/>
    <dgm:cxn modelId="{0FABC193-BA0B-4252-ACEB-129235B913E3}" type="presOf" srcId="{1BA3AD82-5403-478F-BF57-6DD5A03D851E}" destId="{9245575D-D988-451C-A3B7-F5177CB3233D}" srcOrd="0" destOrd="0" presId="urn:microsoft.com/office/officeart/2005/8/layout/hierarchy1"/>
    <dgm:cxn modelId="{67C6EE78-20A4-4F5D-8207-76374F7B08C4}" type="presOf" srcId="{5E3C6E3F-0D07-40B9-B9A2-9BAC4E9B3226}" destId="{3AC7DDD6-FED4-4884-B12E-9A17EB1CED65}" srcOrd="0" destOrd="0" presId="urn:microsoft.com/office/officeart/2005/8/layout/hierarchy1"/>
    <dgm:cxn modelId="{9FABB632-EE75-47EA-B8C6-066B25DD3326}" type="presOf" srcId="{BF152F68-9425-49F8-89C3-9B16B80E9F84}" destId="{D65F7A9F-7D3E-4EFE-8AE4-432270AA824E}" srcOrd="0" destOrd="0" presId="urn:microsoft.com/office/officeart/2005/8/layout/hierarchy1"/>
    <dgm:cxn modelId="{5CD2A3DA-0FA4-4A57-B10D-0FE8BA98D4AF}" type="presOf" srcId="{020C0FC7-CEC0-4D44-A7D4-2ADFABCCA42E}" destId="{42D57A28-F324-4CC3-A863-1DAA33A32AB7}" srcOrd="0" destOrd="0" presId="urn:microsoft.com/office/officeart/2005/8/layout/hierarchy1"/>
    <dgm:cxn modelId="{071D05E1-558A-4B87-B5A7-CB92AE15CA87}" type="presOf" srcId="{05CE98FD-B75E-440F-98BE-F94E63EE7F65}" destId="{A915293D-BA42-47BE-AD21-A1100D34F5CC}" srcOrd="0" destOrd="0" presId="urn:microsoft.com/office/officeart/2005/8/layout/hierarchy1"/>
    <dgm:cxn modelId="{F3124B64-416C-4DEF-8F75-8A6E37D724F1}" type="presOf" srcId="{C6072326-42A7-4705-963B-AB6C01F18422}" destId="{E694CE28-B748-4E96-8FFA-CEA37EC1CFB9}" srcOrd="0" destOrd="0" presId="urn:microsoft.com/office/officeart/2005/8/layout/hierarchy1"/>
    <dgm:cxn modelId="{94C1F45B-B56B-41D5-8C84-665A21DCB463}" type="presOf" srcId="{B27216D2-650E-49F0-9D30-7B08C0A59760}" destId="{29CF1940-2656-45A5-92D6-F1EC29889F16}" srcOrd="0" destOrd="0" presId="urn:microsoft.com/office/officeart/2005/8/layout/hierarchy1"/>
    <dgm:cxn modelId="{F8223C5D-1D57-4226-A1FE-86DD46267662}" srcId="{05CE98FD-B75E-440F-98BE-F94E63EE7F65}" destId="{AC1FD179-B8BB-433D-96D9-94CC4B7AD6D1}" srcOrd="0" destOrd="0" parTransId="{BF152F68-9425-49F8-89C3-9B16B80E9F84}" sibTransId="{5D4969C3-8576-4352-B28D-BCDD06F15B59}"/>
    <dgm:cxn modelId="{9BADBE4D-7EF1-4F63-BEE8-7809EF53D5A0}" srcId="{1B2F1EF2-EA1C-4806-B1F0-2469A8FF4932}" destId="{1BA3AD82-5403-478F-BF57-6DD5A03D851E}" srcOrd="0" destOrd="0" parTransId="{8C784AE6-E65A-4787-8CB1-ABE2FE1F8D05}" sibTransId="{F61AABAF-20E2-4853-A6B4-9245A50B4A15}"/>
    <dgm:cxn modelId="{F76EF5C0-E90E-446E-A936-29FA47DDE1F6}" srcId="{C6072326-42A7-4705-963B-AB6C01F18422}" destId="{020C0FC7-CEC0-4D44-A7D4-2ADFABCCA42E}" srcOrd="0" destOrd="0" parTransId="{07FB6012-D1F4-4EC1-AA04-69C93396FE87}" sibTransId="{7FBDE730-0406-4BD8-B402-6E3B5B76D0CE}"/>
    <dgm:cxn modelId="{8F4C2FDD-B487-4A04-AB5C-86CF2A57EEF5}" type="presOf" srcId="{1B2F1EF2-EA1C-4806-B1F0-2469A8FF4932}" destId="{136B99B5-F2BF-4A1D-B210-3E2E25148933}" srcOrd="0" destOrd="0" presId="urn:microsoft.com/office/officeart/2005/8/layout/hierarchy1"/>
    <dgm:cxn modelId="{730730A8-4A33-4C4E-80D1-A59A3AD415EA}" type="presOf" srcId="{AC1FD179-B8BB-433D-96D9-94CC4B7AD6D1}" destId="{0536CA5F-716C-43E6-AC78-2279F4F50678}" srcOrd="0" destOrd="0" presId="urn:microsoft.com/office/officeart/2005/8/layout/hierarchy1"/>
    <dgm:cxn modelId="{5484D8A7-5616-4D76-A50F-A52EBB4CBE62}" srcId="{1BA3AD82-5403-478F-BF57-6DD5A03D851E}" destId="{051DF492-B2A5-45D8-BC9A-3FE79E4AA822}" srcOrd="1" destOrd="0" parTransId="{8E0A509F-B686-4892-B833-1338FA23E681}" sibTransId="{7D285FCE-0DB4-4FC5-9F7F-00822BC47BE7}"/>
    <dgm:cxn modelId="{99C4298E-E003-45BA-9B77-23C6AD86B922}" type="presOf" srcId="{051DF492-B2A5-45D8-BC9A-3FE79E4AA822}" destId="{E31DA875-4DA5-4528-9E80-D8425D2C6C36}" srcOrd="0" destOrd="0" presId="urn:microsoft.com/office/officeart/2005/8/layout/hierarchy1"/>
    <dgm:cxn modelId="{051C3880-75C3-4746-9AFC-FCB4DF143086}" type="presOf" srcId="{8E0A509F-B686-4892-B833-1338FA23E681}" destId="{DE67CFC3-F627-4CDD-9FBB-C6880E7CDD4A}" srcOrd="0" destOrd="0" presId="urn:microsoft.com/office/officeart/2005/8/layout/hierarchy1"/>
    <dgm:cxn modelId="{F5901D33-AB82-40AB-B59D-015C1A47F047}" type="presParOf" srcId="{136B99B5-F2BF-4A1D-B210-3E2E25148933}" destId="{980570EF-EDBC-4061-95F3-AF5AA1BEFFFC}" srcOrd="0" destOrd="0" presId="urn:microsoft.com/office/officeart/2005/8/layout/hierarchy1"/>
    <dgm:cxn modelId="{A286D5F0-5D69-452F-931F-1F64225821BC}" type="presParOf" srcId="{980570EF-EDBC-4061-95F3-AF5AA1BEFFFC}" destId="{EE63CA1B-AA01-4232-8199-A072D41A4F28}" srcOrd="0" destOrd="0" presId="urn:microsoft.com/office/officeart/2005/8/layout/hierarchy1"/>
    <dgm:cxn modelId="{8E4B4AA1-5BCE-4B17-996B-37338152A511}" type="presParOf" srcId="{EE63CA1B-AA01-4232-8199-A072D41A4F28}" destId="{F9AFC07A-E6FF-4BDA-B763-423C93D8D10D}" srcOrd="0" destOrd="0" presId="urn:microsoft.com/office/officeart/2005/8/layout/hierarchy1"/>
    <dgm:cxn modelId="{0FBA443C-92C4-44C3-A7C4-1BB705AE37BB}" type="presParOf" srcId="{EE63CA1B-AA01-4232-8199-A072D41A4F28}" destId="{9245575D-D988-451C-A3B7-F5177CB3233D}" srcOrd="1" destOrd="0" presId="urn:microsoft.com/office/officeart/2005/8/layout/hierarchy1"/>
    <dgm:cxn modelId="{4A0CF25F-653A-40AE-9F11-9266BA9B4040}" type="presParOf" srcId="{980570EF-EDBC-4061-95F3-AF5AA1BEFFFC}" destId="{EF2E9976-A57D-44F7-9598-AA522AC70F78}" srcOrd="1" destOrd="0" presId="urn:microsoft.com/office/officeart/2005/8/layout/hierarchy1"/>
    <dgm:cxn modelId="{8C8C7D08-A882-4A07-B77C-5F57951ADCDF}" type="presParOf" srcId="{EF2E9976-A57D-44F7-9598-AA522AC70F78}" destId="{3AC7DDD6-FED4-4884-B12E-9A17EB1CED65}" srcOrd="0" destOrd="0" presId="urn:microsoft.com/office/officeart/2005/8/layout/hierarchy1"/>
    <dgm:cxn modelId="{48079E91-708D-49E9-86DB-5AE37CEAB173}" type="presParOf" srcId="{EF2E9976-A57D-44F7-9598-AA522AC70F78}" destId="{0795BC2C-7341-49EC-8728-AB712A16A6C2}" srcOrd="1" destOrd="0" presId="urn:microsoft.com/office/officeart/2005/8/layout/hierarchy1"/>
    <dgm:cxn modelId="{CEF07DF7-3DC4-4A5F-B6CB-96D9C54CDF29}" type="presParOf" srcId="{0795BC2C-7341-49EC-8728-AB712A16A6C2}" destId="{1A0B67B1-D136-430B-91FD-4C74C38CF987}" srcOrd="0" destOrd="0" presId="urn:microsoft.com/office/officeart/2005/8/layout/hierarchy1"/>
    <dgm:cxn modelId="{D83C8499-B73D-4932-AA3E-260B6935A0B1}" type="presParOf" srcId="{1A0B67B1-D136-430B-91FD-4C74C38CF987}" destId="{10E662E8-57B8-4C4C-8092-0109F75D11DF}" srcOrd="0" destOrd="0" presId="urn:microsoft.com/office/officeart/2005/8/layout/hierarchy1"/>
    <dgm:cxn modelId="{DD4AD359-C169-457C-9A77-91D04E75CF20}" type="presParOf" srcId="{1A0B67B1-D136-430B-91FD-4C74C38CF987}" destId="{A915293D-BA42-47BE-AD21-A1100D34F5CC}" srcOrd="1" destOrd="0" presId="urn:microsoft.com/office/officeart/2005/8/layout/hierarchy1"/>
    <dgm:cxn modelId="{699AB681-C51F-4970-9115-8F7B837AF850}" type="presParOf" srcId="{0795BC2C-7341-49EC-8728-AB712A16A6C2}" destId="{FBA612F0-80E5-43BC-A199-C7CF14429277}" srcOrd="1" destOrd="0" presId="urn:microsoft.com/office/officeart/2005/8/layout/hierarchy1"/>
    <dgm:cxn modelId="{3E9BA927-F90C-458C-A341-D54F5A956000}" type="presParOf" srcId="{FBA612F0-80E5-43BC-A199-C7CF14429277}" destId="{D65F7A9F-7D3E-4EFE-8AE4-432270AA824E}" srcOrd="0" destOrd="0" presId="urn:microsoft.com/office/officeart/2005/8/layout/hierarchy1"/>
    <dgm:cxn modelId="{F16F859E-DC28-4437-99F7-CB707C14159E}" type="presParOf" srcId="{FBA612F0-80E5-43BC-A199-C7CF14429277}" destId="{EB3C98E4-A76A-4AD7-B162-453275C5F5E5}" srcOrd="1" destOrd="0" presId="urn:microsoft.com/office/officeart/2005/8/layout/hierarchy1"/>
    <dgm:cxn modelId="{310DCEC4-BBD9-44D1-9C9A-DB5CD70C1DCE}" type="presParOf" srcId="{EB3C98E4-A76A-4AD7-B162-453275C5F5E5}" destId="{9E7513A3-60B6-47FA-A058-391744D31ECF}" srcOrd="0" destOrd="0" presId="urn:microsoft.com/office/officeart/2005/8/layout/hierarchy1"/>
    <dgm:cxn modelId="{986C2180-8899-45E2-B764-FDA9209F841E}" type="presParOf" srcId="{9E7513A3-60B6-47FA-A058-391744D31ECF}" destId="{8D5D82AA-99AE-402E-9DC4-550D64FAF173}" srcOrd="0" destOrd="0" presId="urn:microsoft.com/office/officeart/2005/8/layout/hierarchy1"/>
    <dgm:cxn modelId="{3C7B23C5-5814-4252-8AAB-C8D7ECD88B8B}" type="presParOf" srcId="{9E7513A3-60B6-47FA-A058-391744D31ECF}" destId="{0536CA5F-716C-43E6-AC78-2279F4F50678}" srcOrd="1" destOrd="0" presId="urn:microsoft.com/office/officeart/2005/8/layout/hierarchy1"/>
    <dgm:cxn modelId="{B2AB543E-F0A5-42A4-B782-E8629D5217E7}" type="presParOf" srcId="{EB3C98E4-A76A-4AD7-B162-453275C5F5E5}" destId="{B489505F-0869-4B2F-B18F-B0E9B67AFF79}" srcOrd="1" destOrd="0" presId="urn:microsoft.com/office/officeart/2005/8/layout/hierarchy1"/>
    <dgm:cxn modelId="{CDEFBB49-E4C0-4EE9-A892-4AD9B88911C3}" type="presParOf" srcId="{EF2E9976-A57D-44F7-9598-AA522AC70F78}" destId="{DE67CFC3-F627-4CDD-9FBB-C6880E7CDD4A}" srcOrd="2" destOrd="0" presId="urn:microsoft.com/office/officeart/2005/8/layout/hierarchy1"/>
    <dgm:cxn modelId="{FFC501D7-CA91-46AC-A84F-1419CFB59C3C}" type="presParOf" srcId="{EF2E9976-A57D-44F7-9598-AA522AC70F78}" destId="{0107F476-3E1A-435D-A01B-1BD14399A917}" srcOrd="3" destOrd="0" presId="urn:microsoft.com/office/officeart/2005/8/layout/hierarchy1"/>
    <dgm:cxn modelId="{A74F88D9-D6FD-4347-A041-3046A28FB641}" type="presParOf" srcId="{0107F476-3E1A-435D-A01B-1BD14399A917}" destId="{47D0780E-1E30-4BE9-9E58-114E2680E12C}" srcOrd="0" destOrd="0" presId="urn:microsoft.com/office/officeart/2005/8/layout/hierarchy1"/>
    <dgm:cxn modelId="{4478E1B3-7205-40C6-8B3B-D44743A9C458}" type="presParOf" srcId="{47D0780E-1E30-4BE9-9E58-114E2680E12C}" destId="{F5287B66-3168-4E94-906F-1FE91FDCA25F}" srcOrd="0" destOrd="0" presId="urn:microsoft.com/office/officeart/2005/8/layout/hierarchy1"/>
    <dgm:cxn modelId="{D8DC6920-F1D1-4B37-9D57-3BFA8AEFA5BE}" type="presParOf" srcId="{47D0780E-1E30-4BE9-9E58-114E2680E12C}" destId="{E31DA875-4DA5-4528-9E80-D8425D2C6C36}" srcOrd="1" destOrd="0" presId="urn:microsoft.com/office/officeart/2005/8/layout/hierarchy1"/>
    <dgm:cxn modelId="{017473C2-7895-4ED0-9D82-DAFCBA758DEA}" type="presParOf" srcId="{0107F476-3E1A-435D-A01B-1BD14399A917}" destId="{803B0409-9129-450E-8F7C-08664A133798}" srcOrd="1" destOrd="0" presId="urn:microsoft.com/office/officeart/2005/8/layout/hierarchy1"/>
    <dgm:cxn modelId="{B19DDBCF-FE33-44A2-A4BD-EAEC65163FD7}" type="presParOf" srcId="{803B0409-9129-450E-8F7C-08664A133798}" destId="{29CF1940-2656-45A5-92D6-F1EC29889F16}" srcOrd="0" destOrd="0" presId="urn:microsoft.com/office/officeart/2005/8/layout/hierarchy1"/>
    <dgm:cxn modelId="{5FFE6386-2239-4432-A575-F07E906370BE}" type="presParOf" srcId="{803B0409-9129-450E-8F7C-08664A133798}" destId="{A9300BBC-133E-4B74-AFBB-C229464442A8}" srcOrd="1" destOrd="0" presId="urn:microsoft.com/office/officeart/2005/8/layout/hierarchy1"/>
    <dgm:cxn modelId="{5D79B1E8-3D23-4CE6-891B-37B979139744}" type="presParOf" srcId="{A9300BBC-133E-4B74-AFBB-C229464442A8}" destId="{ADC26BFD-750F-4E01-8A4F-796EED9E81FC}" srcOrd="0" destOrd="0" presId="urn:microsoft.com/office/officeart/2005/8/layout/hierarchy1"/>
    <dgm:cxn modelId="{89DBBF6E-50CD-4629-9418-68CDC43ABEC6}" type="presParOf" srcId="{ADC26BFD-750F-4E01-8A4F-796EED9E81FC}" destId="{926F5E4A-D718-47E1-8F90-91C0199C9BB1}" srcOrd="0" destOrd="0" presId="urn:microsoft.com/office/officeart/2005/8/layout/hierarchy1"/>
    <dgm:cxn modelId="{E6A7063D-4901-493B-8EAB-485D9ED44684}" type="presParOf" srcId="{ADC26BFD-750F-4E01-8A4F-796EED9E81FC}" destId="{E694CE28-B748-4E96-8FFA-CEA37EC1CFB9}" srcOrd="1" destOrd="0" presId="urn:microsoft.com/office/officeart/2005/8/layout/hierarchy1"/>
    <dgm:cxn modelId="{B2F9D4EF-E409-4313-846C-DABE867A260A}" type="presParOf" srcId="{A9300BBC-133E-4B74-AFBB-C229464442A8}" destId="{AC3F55EF-BE41-41AB-914F-866BEE53A06A}" srcOrd="1" destOrd="0" presId="urn:microsoft.com/office/officeart/2005/8/layout/hierarchy1"/>
    <dgm:cxn modelId="{51C81A9E-45EA-42DA-8994-9D28E56F2259}" type="presParOf" srcId="{AC3F55EF-BE41-41AB-914F-866BEE53A06A}" destId="{11FF1790-AB8E-437D-BF2C-82900205D179}" srcOrd="0" destOrd="0" presId="urn:microsoft.com/office/officeart/2005/8/layout/hierarchy1"/>
    <dgm:cxn modelId="{4149CB16-7BA6-48E2-B875-C46389E3626E}" type="presParOf" srcId="{AC3F55EF-BE41-41AB-914F-866BEE53A06A}" destId="{61E39087-9F93-4707-946B-CBC37C6642E6}" srcOrd="1" destOrd="0" presId="urn:microsoft.com/office/officeart/2005/8/layout/hierarchy1"/>
    <dgm:cxn modelId="{CBF7716A-7000-460A-9162-67E512AE1633}" type="presParOf" srcId="{61E39087-9F93-4707-946B-CBC37C6642E6}" destId="{B585E2AF-751D-4922-AFEB-6919E0C0A3F8}" srcOrd="0" destOrd="0" presId="urn:microsoft.com/office/officeart/2005/8/layout/hierarchy1"/>
    <dgm:cxn modelId="{5B9B9634-A0C8-454B-90E7-2A666C655F01}" type="presParOf" srcId="{B585E2AF-751D-4922-AFEB-6919E0C0A3F8}" destId="{3C6C3986-DD0F-4164-BE8B-6DE6489954C5}" srcOrd="0" destOrd="0" presId="urn:microsoft.com/office/officeart/2005/8/layout/hierarchy1"/>
    <dgm:cxn modelId="{A7A602C6-AE6F-4926-B4EE-12A59003DAFD}" type="presParOf" srcId="{B585E2AF-751D-4922-AFEB-6919E0C0A3F8}" destId="{42D57A28-F324-4CC3-A863-1DAA33A32AB7}" srcOrd="1" destOrd="0" presId="urn:microsoft.com/office/officeart/2005/8/layout/hierarchy1"/>
    <dgm:cxn modelId="{364AE360-04A1-43AC-92BB-D981411CDB2A}" type="presParOf" srcId="{61E39087-9F93-4707-946B-CBC37C6642E6}" destId="{4CC19044-1956-49A0-9A1A-04C3578F20E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FF1790-AB8E-437D-BF2C-82900205D179}">
      <dsp:nvSpPr>
        <dsp:cNvPr id="0" name=""/>
        <dsp:cNvSpPr/>
      </dsp:nvSpPr>
      <dsp:spPr>
        <a:xfrm>
          <a:off x="3643729" y="2872138"/>
          <a:ext cx="91440" cy="335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7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F1940-2656-45A5-92D6-F1EC29889F16}">
      <dsp:nvSpPr>
        <dsp:cNvPr id="0" name=""/>
        <dsp:cNvSpPr/>
      </dsp:nvSpPr>
      <dsp:spPr>
        <a:xfrm>
          <a:off x="3643729" y="1803162"/>
          <a:ext cx="91440" cy="335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7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7CFC3-F627-4CDD-9FBB-C6880E7CDD4A}">
      <dsp:nvSpPr>
        <dsp:cNvPr id="0" name=""/>
        <dsp:cNvSpPr/>
      </dsp:nvSpPr>
      <dsp:spPr>
        <a:xfrm>
          <a:off x="2983855" y="734187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837"/>
              </a:lnTo>
              <a:lnTo>
                <a:pt x="705594" y="228837"/>
              </a:lnTo>
              <a:lnTo>
                <a:pt x="705594" y="335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F7A9F-7D3E-4EFE-8AE4-432270AA824E}">
      <dsp:nvSpPr>
        <dsp:cNvPr id="0" name=""/>
        <dsp:cNvSpPr/>
      </dsp:nvSpPr>
      <dsp:spPr>
        <a:xfrm>
          <a:off x="2232540" y="1803162"/>
          <a:ext cx="91440" cy="14057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98823"/>
              </a:lnTo>
              <a:lnTo>
                <a:pt x="106879" y="1298823"/>
              </a:lnTo>
              <a:lnTo>
                <a:pt x="106879" y="14057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7DDD6-FED4-4884-B12E-9A17EB1CED65}">
      <dsp:nvSpPr>
        <dsp:cNvPr id="0" name=""/>
        <dsp:cNvSpPr/>
      </dsp:nvSpPr>
      <dsp:spPr>
        <a:xfrm>
          <a:off x="2278260" y="734187"/>
          <a:ext cx="705594" cy="335798"/>
        </a:xfrm>
        <a:custGeom>
          <a:avLst/>
          <a:gdLst/>
          <a:ahLst/>
          <a:cxnLst/>
          <a:rect l="0" t="0" r="0" b="0"/>
          <a:pathLst>
            <a:path>
              <a:moveTo>
                <a:pt x="705594" y="0"/>
              </a:moveTo>
              <a:lnTo>
                <a:pt x="705594" y="228837"/>
              </a:lnTo>
              <a:lnTo>
                <a:pt x="0" y="228837"/>
              </a:lnTo>
              <a:lnTo>
                <a:pt x="0" y="3357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FC07A-E6FF-4BDA-B763-423C93D8D10D}">
      <dsp:nvSpPr>
        <dsp:cNvPr id="0" name=""/>
        <dsp:cNvSpPr/>
      </dsp:nvSpPr>
      <dsp:spPr>
        <a:xfrm>
          <a:off x="2406550" y="1011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5575D-D988-451C-A3B7-F5177CB3233D}">
      <dsp:nvSpPr>
        <dsp:cNvPr id="0" name=""/>
        <dsp:cNvSpPr/>
      </dsp:nvSpPr>
      <dsp:spPr>
        <a:xfrm>
          <a:off x="2534840" y="122886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教学校长</a:t>
          </a:r>
          <a:endParaRPr lang="zh-CN" altLang="en-US" sz="1800" kern="1200" dirty="0"/>
        </a:p>
      </dsp:txBody>
      <dsp:txXfrm>
        <a:off x="2534840" y="122886"/>
        <a:ext cx="1154608" cy="733176"/>
      </dsp:txXfrm>
    </dsp:sp>
    <dsp:sp modelId="{10E662E8-57B8-4C4C-8092-0109F75D11DF}">
      <dsp:nvSpPr>
        <dsp:cNvPr id="0" name=""/>
        <dsp:cNvSpPr/>
      </dsp:nvSpPr>
      <dsp:spPr>
        <a:xfrm>
          <a:off x="1700956" y="106998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5293D-BA42-47BE-AD21-A1100D34F5CC}">
      <dsp:nvSpPr>
        <dsp:cNvPr id="0" name=""/>
        <dsp:cNvSpPr/>
      </dsp:nvSpPr>
      <dsp:spPr>
        <a:xfrm>
          <a:off x="1829246" y="1191861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学科主任</a:t>
          </a:r>
          <a:endParaRPr lang="zh-CN" altLang="en-US" sz="1800" kern="1200" dirty="0"/>
        </a:p>
      </dsp:txBody>
      <dsp:txXfrm>
        <a:off x="1829246" y="1191861"/>
        <a:ext cx="1154608" cy="733176"/>
      </dsp:txXfrm>
    </dsp:sp>
    <dsp:sp modelId="{8D5D82AA-99AE-402E-9DC4-550D64FAF173}">
      <dsp:nvSpPr>
        <dsp:cNvPr id="0" name=""/>
        <dsp:cNvSpPr/>
      </dsp:nvSpPr>
      <dsp:spPr>
        <a:xfrm>
          <a:off x="1762116" y="3208948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6CA5F-716C-43E6-AC78-2279F4F50678}">
      <dsp:nvSpPr>
        <dsp:cNvPr id="0" name=""/>
        <dsp:cNvSpPr/>
      </dsp:nvSpPr>
      <dsp:spPr>
        <a:xfrm>
          <a:off x="1890406" y="3330823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学科教师</a:t>
          </a:r>
          <a:endParaRPr lang="zh-CN" altLang="en-US" sz="1800" kern="1200" dirty="0"/>
        </a:p>
      </dsp:txBody>
      <dsp:txXfrm>
        <a:off x="1890406" y="3330823"/>
        <a:ext cx="1154608" cy="733176"/>
      </dsp:txXfrm>
    </dsp:sp>
    <dsp:sp modelId="{F5287B66-3168-4E94-906F-1FE91FDCA25F}">
      <dsp:nvSpPr>
        <dsp:cNvPr id="0" name=""/>
        <dsp:cNvSpPr/>
      </dsp:nvSpPr>
      <dsp:spPr>
        <a:xfrm>
          <a:off x="3112144" y="106998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A875-4DA5-4528-9E80-D8425D2C6C36}">
      <dsp:nvSpPr>
        <dsp:cNvPr id="0" name=""/>
        <dsp:cNvSpPr/>
      </dsp:nvSpPr>
      <dsp:spPr>
        <a:xfrm>
          <a:off x="3240434" y="1191861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年级主任</a:t>
          </a:r>
          <a:endParaRPr lang="zh-CN" altLang="en-US" sz="1800" kern="1200" dirty="0"/>
        </a:p>
      </dsp:txBody>
      <dsp:txXfrm>
        <a:off x="3240434" y="1191861"/>
        <a:ext cx="1154608" cy="733176"/>
      </dsp:txXfrm>
    </dsp:sp>
    <dsp:sp modelId="{926F5E4A-D718-47E1-8F90-91C0199C9BB1}">
      <dsp:nvSpPr>
        <dsp:cNvPr id="0" name=""/>
        <dsp:cNvSpPr/>
      </dsp:nvSpPr>
      <dsp:spPr>
        <a:xfrm>
          <a:off x="3112144" y="2138961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4CE28-B748-4E96-8FFA-CEA37EC1CFB9}">
      <dsp:nvSpPr>
        <dsp:cNvPr id="0" name=""/>
        <dsp:cNvSpPr/>
      </dsp:nvSpPr>
      <dsp:spPr>
        <a:xfrm>
          <a:off x="3240434" y="2260837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班主任</a:t>
          </a:r>
          <a:endParaRPr lang="zh-CN" altLang="en-US" sz="1800" kern="1200" dirty="0"/>
        </a:p>
      </dsp:txBody>
      <dsp:txXfrm>
        <a:off x="3240434" y="2260837"/>
        <a:ext cx="1154608" cy="733176"/>
      </dsp:txXfrm>
    </dsp:sp>
    <dsp:sp modelId="{3C6C3986-DD0F-4164-BE8B-6DE6489954C5}">
      <dsp:nvSpPr>
        <dsp:cNvPr id="0" name=""/>
        <dsp:cNvSpPr/>
      </dsp:nvSpPr>
      <dsp:spPr>
        <a:xfrm>
          <a:off x="3112144" y="3207936"/>
          <a:ext cx="1154608" cy="73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57A28-F324-4CC3-A863-1DAA33A32AB7}">
      <dsp:nvSpPr>
        <dsp:cNvPr id="0" name=""/>
        <dsp:cNvSpPr/>
      </dsp:nvSpPr>
      <dsp:spPr>
        <a:xfrm>
          <a:off x="3240434" y="3329812"/>
          <a:ext cx="1154608" cy="733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班级任课教师</a:t>
          </a:r>
          <a:endParaRPr lang="zh-CN" altLang="en-US" sz="1800" kern="1200" dirty="0"/>
        </a:p>
      </dsp:txBody>
      <dsp:txXfrm>
        <a:off x="3240434" y="3329812"/>
        <a:ext cx="1154608" cy="733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24D8B-C663-4D89-BB32-F09F24A7C274}" type="datetimeFigureOut">
              <a:rPr lang="zh-CN" altLang="en-US" smtClean="0"/>
              <a:pPr/>
              <a:t>2014/12/1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8AA02-A542-4F4A-ADF8-85E3ACA88D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我们看到的</a:t>
            </a:r>
            <a:endParaRPr lang="zh-CN" alt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14678" y="3786190"/>
            <a:ext cx="5500726" cy="542932"/>
          </a:xfrm>
        </p:spPr>
        <p:txBody>
          <a:bodyPr>
            <a:normAutofit fontScale="70000" lnSpcReduction="20000"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山东省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茌（</a:t>
            </a:r>
            <a:r>
              <a:rPr lang="en-US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chi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）平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县杜郎口中学参观汇报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357290" y="3429000"/>
            <a:ext cx="7072362" cy="0"/>
          </a:xfrm>
          <a:prstGeom prst="line">
            <a:avLst/>
          </a:prstGeom>
          <a:ln w="28575"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79712" y="5085184"/>
            <a:ext cx="7213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华文彩云" pitchFamily="2" charset="-122"/>
                <a:ea typeface="华文彩云" pitchFamily="2" charset="-122"/>
              </a:rPr>
              <a:t>考察组成员：李战胜 王明英 李信全 曹季林 刘群霞 杜志敏</a:t>
            </a:r>
            <a:endParaRPr lang="zh-CN" altLang="en-US" sz="2000" dirty="0">
              <a:solidFill>
                <a:srgbClr val="FF0000"/>
              </a:solidFill>
              <a:latin typeface="华文彩云" pitchFamily="2" charset="-122"/>
              <a:ea typeface="华文彩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1571612"/>
            <a:ext cx="2715577" cy="45259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7447026" y="2071678"/>
            <a:ext cx="553998" cy="32147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/>
              <a:t>老师讲课不超过</a:t>
            </a:r>
            <a:r>
              <a:rPr lang="en-US" altLang="zh-CN" sz="2400" dirty="0" smtClean="0"/>
              <a:t>10</a:t>
            </a:r>
            <a:r>
              <a:rPr lang="zh-CN" altLang="en-US" sz="2400" dirty="0" smtClean="0"/>
              <a:t>分钟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857364"/>
            <a:ext cx="5465009" cy="3643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8579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学生展示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8384" y="692696"/>
            <a:ext cx="6480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教室是学生唯一可以大声说话的地方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5" y="1857364"/>
            <a:ext cx="5465007" cy="3643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643570" y="7143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学生批改学生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r>
              <a:rPr lang="zh-CN" altLang="en-US" sz="1800" dirty="0" smtClean="0">
                <a:latin typeface="宋体" pitchFamily="2" charset="-122"/>
                <a:ea typeface="宋体" pitchFamily="2" charset="-122"/>
              </a:rPr>
              <a:t>各学习小组自编的口诀</a:t>
            </a:r>
            <a:endParaRPr lang="zh-CN" altLang="en-US" sz="1800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4" name="内容占位符 3" descr="IMG_55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/>
              <a:t>：</a:t>
            </a:r>
            <a:r>
              <a:rPr lang="zh-CN" altLang="en-US" b="1" dirty="0" smtClean="0"/>
              <a:t>课间</a:t>
            </a:r>
            <a:r>
              <a:rPr lang="zh-CN" altLang="en-US" dirty="0" smtClean="0"/>
              <a:t>  </a:t>
            </a:r>
            <a:r>
              <a:rPr lang="zh-CN" altLang="en-US" sz="2000" dirty="0" smtClean="0"/>
              <a:t>考察组老师在热烈讨论</a:t>
            </a:r>
            <a:endParaRPr lang="zh-CN" altLang="en-US" sz="2000" dirty="0"/>
          </a:p>
        </p:txBody>
      </p:sp>
      <p:pic>
        <p:nvPicPr>
          <p:cNvPr id="4" name="内容占位符 3" descr="IMG_5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：自习课（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5" y="2039531"/>
            <a:ext cx="5465007" cy="32790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78579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预习环节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628800"/>
            <a:ext cx="720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晚自习学生在预习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956376" y="1916832"/>
            <a:ext cx="5760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相关任课教师在辅导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：自习课（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1714488"/>
            <a:ext cx="2680353" cy="44672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357950" y="71435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预习任务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1556792"/>
            <a:ext cx="648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早读任务教师已经安排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：自习课（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1" y="2000240"/>
            <a:ext cx="5143539" cy="3429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785794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读书朗朗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844824"/>
            <a:ext cx="6480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早读从</a:t>
            </a:r>
            <a:r>
              <a:rPr lang="en-US" altLang="zh-CN" sz="3200" dirty="0" smtClean="0"/>
              <a:t>6</a:t>
            </a:r>
            <a:r>
              <a:rPr lang="zh-CN" altLang="en-US" sz="3200" dirty="0" smtClean="0"/>
              <a:t>点开始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我们看到的：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教室后墙上的表扬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内容占位符 3" descr="IMG_5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132856"/>
            <a:ext cx="3538489" cy="4137323"/>
          </a:xfrm>
        </p:spPr>
      </p:pic>
      <p:pic>
        <p:nvPicPr>
          <p:cNvPr id="5" name="图片 4" descr="IMG_5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132856"/>
            <a:ext cx="3456384" cy="4224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/>
              <a:t>：</a:t>
            </a:r>
            <a:r>
              <a:rPr lang="zh-CN" altLang="en-US" sz="1800" dirty="0" smtClean="0"/>
              <a:t>班级文化</a:t>
            </a:r>
            <a:endParaRPr lang="zh-CN" altLang="en-US" sz="1800" dirty="0"/>
          </a:p>
        </p:txBody>
      </p:sp>
      <p:pic>
        <p:nvPicPr>
          <p:cNvPr id="4" name="内容占位符 3" descr="IMG_5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简介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zh-CN" altLang="en-US" dirty="0" smtClean="0"/>
              <a:t>杜郎口中学位于山东省聊城市茌平县杜郎口镇（距离茌平</a:t>
            </a:r>
            <a:r>
              <a:rPr lang="en-US" altLang="zh-CN" dirty="0" smtClean="0"/>
              <a:t>10</a:t>
            </a:r>
            <a:r>
              <a:rPr lang="zh-CN" altLang="en-US" dirty="0" smtClean="0"/>
              <a:t>公里，距离 郑州</a:t>
            </a:r>
            <a:r>
              <a:rPr lang="en-US" altLang="zh-CN" dirty="0" smtClean="0"/>
              <a:t>400</a:t>
            </a:r>
            <a:r>
              <a:rPr lang="zh-CN" altLang="en-US" dirty="0" smtClean="0"/>
              <a:t>公里），初级中学。学校始建于</a:t>
            </a:r>
            <a:r>
              <a:rPr lang="en-US" altLang="zh-CN" dirty="0" smtClean="0"/>
              <a:t>1968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11</a:t>
            </a:r>
            <a:r>
              <a:rPr lang="zh-CN" altLang="en-US" dirty="0" smtClean="0"/>
              <a:t>月，</a:t>
            </a:r>
            <a:r>
              <a:rPr lang="en-US" altLang="zh-CN" dirty="0" smtClean="0"/>
              <a:t>1991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月迁入新校，学校占地面积</a:t>
            </a:r>
            <a:r>
              <a:rPr lang="en-US" altLang="zh-CN" dirty="0" smtClean="0"/>
              <a:t>46669</a:t>
            </a:r>
            <a:r>
              <a:rPr lang="zh-CN" altLang="en-US" dirty="0" smtClean="0"/>
              <a:t>平方米，建筑面积</a:t>
            </a:r>
            <a:r>
              <a:rPr lang="en-US" altLang="zh-CN" dirty="0" smtClean="0"/>
              <a:t>10863</a:t>
            </a:r>
            <a:r>
              <a:rPr lang="zh-CN" altLang="en-US" dirty="0" smtClean="0"/>
              <a:t>平方米。学校有</a:t>
            </a:r>
            <a:r>
              <a:rPr lang="en-US" altLang="zh-CN" dirty="0" smtClean="0"/>
              <a:t>20</a:t>
            </a:r>
            <a:r>
              <a:rPr lang="zh-CN" altLang="en-US" dirty="0" smtClean="0"/>
              <a:t>个教学班，在校生人数</a:t>
            </a:r>
            <a:r>
              <a:rPr lang="en-US" altLang="zh-CN" dirty="0" smtClean="0"/>
              <a:t>826</a:t>
            </a:r>
            <a:r>
              <a:rPr lang="zh-CN" altLang="en-US" dirty="0" smtClean="0"/>
              <a:t>人；在职教职工</a:t>
            </a:r>
            <a:r>
              <a:rPr lang="en-US" altLang="zh-CN" dirty="0" smtClean="0"/>
              <a:t>116</a:t>
            </a:r>
            <a:r>
              <a:rPr lang="zh-CN" altLang="en-US" dirty="0" smtClean="0"/>
              <a:t>人，专任教师</a:t>
            </a:r>
            <a:r>
              <a:rPr lang="en-US" altLang="zh-CN" dirty="0" smtClean="0"/>
              <a:t>85</a:t>
            </a:r>
            <a:r>
              <a:rPr lang="zh-CN" altLang="en-US" dirty="0" smtClean="0"/>
              <a:t>人，其中本科及以上学历者</a:t>
            </a:r>
            <a:r>
              <a:rPr lang="en-US" altLang="zh-CN" dirty="0" smtClean="0"/>
              <a:t>31</a:t>
            </a:r>
            <a:r>
              <a:rPr lang="zh-CN" altLang="en-US" dirty="0" smtClean="0"/>
              <a:t>人；中教高级教师</a:t>
            </a:r>
            <a:r>
              <a:rPr lang="en-US" altLang="zh-CN" dirty="0" smtClean="0"/>
              <a:t>5</a:t>
            </a:r>
            <a:r>
              <a:rPr lang="zh-CN" altLang="en-US" dirty="0" smtClean="0"/>
              <a:t>人，中级教师</a:t>
            </a:r>
            <a:r>
              <a:rPr lang="en-US" altLang="zh-CN" dirty="0" smtClean="0"/>
              <a:t>26</a:t>
            </a:r>
            <a:r>
              <a:rPr lang="zh-CN" altLang="en-US" dirty="0" smtClean="0"/>
              <a:t>人，市级优秀教师</a:t>
            </a:r>
            <a:r>
              <a:rPr lang="en-US" altLang="zh-CN" dirty="0" smtClean="0"/>
              <a:t>7</a:t>
            </a:r>
            <a:r>
              <a:rPr lang="zh-CN" altLang="en-US" dirty="0" smtClean="0"/>
              <a:t>人，骨干教师</a:t>
            </a:r>
            <a:r>
              <a:rPr lang="en-US" altLang="zh-CN" dirty="0" smtClean="0"/>
              <a:t>4</a:t>
            </a:r>
            <a:r>
              <a:rPr lang="zh-CN" altLang="en-US" dirty="0" smtClean="0"/>
              <a:t>人，市级优质课、教学能手</a:t>
            </a:r>
            <a:r>
              <a:rPr lang="en-US" altLang="zh-CN" dirty="0" smtClean="0"/>
              <a:t>25</a:t>
            </a:r>
            <a:r>
              <a:rPr lang="zh-CN" altLang="en-US" dirty="0" smtClean="0"/>
              <a:t>人。校长：</a:t>
            </a:r>
            <a:r>
              <a:rPr lang="zh-CN" altLang="en-US" dirty="0" smtClean="0"/>
              <a:t>崔其升，现年</a:t>
            </a:r>
            <a:r>
              <a:rPr lang="en-US" altLang="zh-CN" dirty="0" smtClean="0"/>
              <a:t>61</a:t>
            </a:r>
            <a:r>
              <a:rPr lang="zh-CN" altLang="en-US" dirty="0" smtClean="0"/>
              <a:t>岁。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我们看到的：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办学理念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内容占位符 3" descr="IMG_55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：课下（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857364"/>
            <a:ext cx="5572167" cy="3714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857884" y="71435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人成队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700808"/>
            <a:ext cx="6480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漂亮自信的女学生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：课下（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000240"/>
            <a:ext cx="5143538" cy="34290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86446" y="78579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永远成队行走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1916832"/>
            <a:ext cx="8640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校园没有打闹和喧哗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：课间操（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071678"/>
            <a:ext cx="5357850" cy="3571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15074" y="78579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广播操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772816"/>
            <a:ext cx="504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班主任和老师共同做操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72401" y="2060848"/>
            <a:ext cx="360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每人一副白手套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：课间操（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00240"/>
            <a:ext cx="5357848" cy="3571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15074" y="85723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各年级做操情况点评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1196752"/>
            <a:ext cx="4320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没有在本班队伍前的班主任被学生批评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：课间操（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000240"/>
            <a:ext cx="5357848" cy="3571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072198" y="714356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分享时事政治，欣赏朗诵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700808"/>
            <a:ext cx="936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课间是学生的舞台</a:t>
            </a:r>
            <a:endParaRPr lang="zh-CN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740352" y="1412776"/>
            <a:ext cx="648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不同的班级承担不同的角色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：宿舍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4483"/>
          <a:stretch>
            <a:fillRect/>
          </a:stretch>
        </p:blipFill>
        <p:spPr>
          <a:xfrm>
            <a:off x="2928926" y="1714488"/>
            <a:ext cx="3107553" cy="442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785794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整洁水平不亚于我们的文明宿舍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1628800"/>
            <a:ext cx="648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午休和晚上均有教师在寝室巡查</a:t>
            </a:r>
            <a:endParaRPr lang="zh-CN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948264" y="1916832"/>
            <a:ext cx="432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整个宿舍楼静悄悄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：食堂（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3956" y="1714488"/>
            <a:ext cx="2657493" cy="442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86446" y="714356"/>
            <a:ext cx="281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教工及家属排队打饭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2060848"/>
            <a:ext cx="720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教工每月生活费</a:t>
            </a:r>
            <a:r>
              <a:rPr lang="en-US" altLang="zh-CN" sz="2400" dirty="0" smtClean="0"/>
              <a:t>100</a:t>
            </a:r>
            <a:r>
              <a:rPr lang="zh-CN" altLang="en-US" sz="2400" dirty="0" smtClean="0"/>
              <a:t>元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16217" y="2276872"/>
            <a:ext cx="576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教师子女每月</a:t>
            </a:r>
            <a:r>
              <a:rPr lang="en-US" altLang="zh-CN" sz="2400" dirty="0" smtClean="0"/>
              <a:t>50</a:t>
            </a:r>
            <a:r>
              <a:rPr lang="zh-CN" altLang="en-US" sz="2400" dirty="0" smtClean="0"/>
              <a:t>元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：食堂（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3956" y="1714488"/>
            <a:ext cx="2657493" cy="4429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8579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每班一排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2348880"/>
            <a:ext cx="792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学生自主就餐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：食堂（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5381" y="1714488"/>
            <a:ext cx="2657492" cy="4429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1435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一荤一素一汤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学校大门</a:t>
            </a:r>
            <a:endParaRPr lang="zh-CN" altLang="en-US" dirty="0"/>
          </a:p>
        </p:txBody>
      </p:sp>
      <p:pic>
        <p:nvPicPr>
          <p:cNvPr id="4" name="内容占位符 3" descr="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6696744" cy="4680849"/>
          </a:xfrm>
        </p:spPr>
      </p:pic>
      <p:sp>
        <p:nvSpPr>
          <p:cNvPr id="5" name="TextBox 4"/>
          <p:cNvSpPr txBox="1"/>
          <p:nvPr/>
        </p:nvSpPr>
        <p:spPr>
          <a:xfrm>
            <a:off x="395536" y="1052736"/>
            <a:ext cx="4320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聊城市教学示范学校 、 省重点课题研究基地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72400" y="1916832"/>
            <a:ext cx="792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公办农村中学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：食堂（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3956" y="1714489"/>
            <a:ext cx="2657492" cy="44291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86446" y="64291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主食随便吃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2240" y="1988840"/>
            <a:ext cx="792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每月生活费</a:t>
            </a:r>
            <a:r>
              <a:rPr lang="en-US" altLang="zh-CN" sz="2800" dirty="0" smtClean="0"/>
              <a:t>180</a:t>
            </a:r>
            <a:r>
              <a:rPr lang="zh-CN" altLang="en-US" sz="2800" dirty="0" smtClean="0"/>
              <a:t>元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：食堂（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132856"/>
            <a:ext cx="5286412" cy="31718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8579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每班自己管理自己的区域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2204864"/>
            <a:ext cx="648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同学们分享午餐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740352" y="1844824"/>
            <a:ext cx="504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饭后餐厅学生自己打扫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我们看到的：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学校交流中心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内容占位符 3" descr="IMG_5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3" y="2276872"/>
            <a:ext cx="3456384" cy="4065315"/>
          </a:xfrm>
        </p:spPr>
      </p:pic>
      <p:pic>
        <p:nvPicPr>
          <p:cNvPr id="5" name="图片 4" descr="IMG_5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204864"/>
            <a:ext cx="4427984" cy="4128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628800"/>
            <a:ext cx="381642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一家私人老板投资建设，利益分享</a:t>
            </a:r>
            <a:endParaRPr lang="zh-CN" altLang="en-US" dirty="0">
              <a:solidFill>
                <a:srgbClr val="FF0000"/>
              </a:solidFill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我们看到的：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热情的河南媳妇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内容占位符 3" descr="IMG_5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84784"/>
            <a:ext cx="6788945" cy="4525963"/>
          </a:xfrm>
        </p:spPr>
      </p:pic>
      <p:sp>
        <p:nvSpPr>
          <p:cNvPr id="5" name="TextBox 4"/>
          <p:cNvSpPr txBox="1"/>
          <p:nvPr/>
        </p:nvSpPr>
        <p:spPr>
          <a:xfrm>
            <a:off x="683568" y="1052736"/>
            <a:ext cx="7200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杜郎口模式的相关书籍琳琅满目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/>
              <a:t>：</a:t>
            </a:r>
            <a:r>
              <a:rPr lang="zh-CN" altLang="en-US" sz="2000" dirty="0" smtClean="0"/>
              <a:t>热情的河南媳妇赠送的资料</a:t>
            </a:r>
            <a:endParaRPr lang="zh-CN" altLang="en-US" sz="2000" dirty="0"/>
          </a:p>
        </p:txBody>
      </p:sp>
      <p:pic>
        <p:nvPicPr>
          <p:cNvPr id="6" name="内容占位符 5" descr="书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2950" y="1600200"/>
            <a:ext cx="38581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899592" y="2060848"/>
            <a:ext cx="936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专业的教育机构在打造杜郎口教学模式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92280" y="2060848"/>
            <a:ext cx="1152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河南滑县一中学已经复制完成，信阳一家中学正在复制</a:t>
            </a:r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/>
          <a:lstStyle/>
          <a:p>
            <a:pPr algn="l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课堂：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10+35&amp;0+45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模式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2071678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课堂评价标准：</a:t>
            </a:r>
            <a:endParaRPr lang="zh-CN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2786058"/>
            <a:ext cx="735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1.</a:t>
            </a:r>
            <a:r>
              <a:rPr lang="zh-CN" altLang="en-US" sz="2400" dirty="0" smtClean="0"/>
              <a:t>是否学生参与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2.</a:t>
            </a:r>
            <a:r>
              <a:rPr lang="zh-CN" altLang="en-US" sz="2400" dirty="0" smtClean="0"/>
              <a:t>教师对内容的挖掘，是否形成自己的观点、方法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3.</a:t>
            </a:r>
            <a:r>
              <a:rPr lang="zh-CN" altLang="en-US" sz="2400" dirty="0" smtClean="0"/>
              <a:t>学生表达时的精彩度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4.</a:t>
            </a:r>
            <a:r>
              <a:rPr lang="zh-CN" altLang="en-US" sz="2400" dirty="0" smtClean="0"/>
              <a:t>生成</a:t>
            </a:r>
            <a:r>
              <a:rPr lang="en-US" altLang="zh-CN" sz="2400" dirty="0" smtClean="0"/>
              <a:t>------</a:t>
            </a:r>
            <a:r>
              <a:rPr lang="zh-CN" altLang="en-US" sz="2400" dirty="0" smtClean="0"/>
              <a:t>即学生能否举一反三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669360"/>
          </a:xfrm>
        </p:spPr>
        <p:txBody>
          <a:bodyPr>
            <a:normAutofit fontScale="92500"/>
          </a:bodyPr>
          <a:lstStyle/>
          <a:p>
            <a:pPr>
              <a:lnSpc>
                <a:spcPct val="160000"/>
              </a:lnSpc>
            </a:pPr>
            <a:r>
              <a:rPr lang="zh-CN" altLang="en-US" dirty="0" smtClean="0"/>
              <a:t>杜郎口中学教学改革的特点是：</a:t>
            </a:r>
            <a:endParaRPr lang="en-US" altLang="zh-CN" dirty="0" smtClean="0"/>
          </a:p>
          <a:p>
            <a:pPr>
              <a:lnSpc>
                <a:spcPct val="160000"/>
              </a:lnSpc>
              <a:buNone/>
            </a:pPr>
            <a:r>
              <a:rPr lang="en-US" altLang="zh-CN" dirty="0" smtClean="0"/>
              <a:t>             </a:t>
            </a:r>
            <a:r>
              <a:rPr lang="zh-CN" altLang="en-US" dirty="0" smtClean="0"/>
              <a:t>一切为了学生的发展，一切适应学生的发展，一切促进学生的发展。关注全体学生的生存能力，注重培养学生良好的学习习惯，帮助学生建立明确而持久</a:t>
            </a:r>
            <a:r>
              <a:rPr lang="zh-CN" altLang="en-US" dirty="0" smtClean="0"/>
              <a:t>的学习动机</a:t>
            </a:r>
            <a:r>
              <a:rPr lang="zh-CN" altLang="en-US" dirty="0" smtClean="0"/>
              <a:t>，引领学生掌握科学的学习规律和学习方法，提高学习效率，关注全体学生的生命价值，为学生的生命质量负责，为学生的终身发展奠基。</a:t>
            </a:r>
            <a:endParaRPr lang="zh-CN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en-US" dirty="0" smtClean="0"/>
              <a:t>杜郎口中学的“三三六”自主学习教学模式：</a:t>
            </a:r>
            <a:r>
              <a:rPr lang="zh-CN" altLang="en-US" dirty="0" smtClean="0">
                <a:solidFill>
                  <a:srgbClr val="FF0000"/>
                </a:solidFill>
              </a:rPr>
              <a:t>课堂自主学习三特点</a:t>
            </a:r>
            <a:r>
              <a:rPr lang="zh-CN" altLang="en-US" dirty="0" smtClean="0"/>
              <a:t>：</a:t>
            </a:r>
            <a:r>
              <a:rPr lang="zh-CN" altLang="en-US" sz="3100" dirty="0" smtClean="0"/>
              <a:t>立体式、</a:t>
            </a:r>
            <a:r>
              <a:rPr lang="zh-CN" altLang="en-US" dirty="0" smtClean="0"/>
              <a:t>大</a:t>
            </a:r>
            <a:r>
              <a:rPr lang="zh-CN" altLang="en-US" sz="3100" dirty="0" smtClean="0"/>
              <a:t>容量、快节奏；</a:t>
            </a:r>
            <a:r>
              <a:rPr lang="zh-CN" altLang="en-US" sz="3100" dirty="0" smtClean="0">
                <a:solidFill>
                  <a:srgbClr val="FF0000"/>
                </a:solidFill>
              </a:rPr>
              <a:t>自主学习三模块</a:t>
            </a:r>
            <a:r>
              <a:rPr lang="zh-CN" altLang="en-US" sz="3100" dirty="0" smtClean="0"/>
              <a:t>：预习、展示、</a:t>
            </a:r>
            <a:r>
              <a:rPr lang="zh-CN" altLang="en-US" dirty="0" smtClean="0"/>
              <a:t>反馈；</a:t>
            </a:r>
            <a:r>
              <a:rPr lang="zh-CN" altLang="en-US" dirty="0" smtClean="0">
                <a:solidFill>
                  <a:srgbClr val="FF0000"/>
                </a:solidFill>
              </a:rPr>
              <a:t>课堂展示六环节</a:t>
            </a:r>
            <a:r>
              <a:rPr lang="zh-CN" altLang="en-US" dirty="0" smtClean="0"/>
              <a:t>：预习交流、明确目标、分组合作、展现提升、穿插巩固、达标测评。</a:t>
            </a:r>
          </a:p>
          <a:p>
            <a:pPr>
              <a:lnSpc>
                <a:spcPct val="170000"/>
              </a:lnSpc>
            </a:pPr>
            <a:r>
              <a:rPr lang="zh-CN" altLang="en-US" dirty="0" smtClean="0"/>
              <a:t>所谓</a:t>
            </a:r>
            <a:r>
              <a:rPr lang="zh-CN" altLang="en-US" dirty="0" smtClean="0">
                <a:solidFill>
                  <a:srgbClr val="FF0000"/>
                </a:solidFill>
              </a:rPr>
              <a:t>立体式</a:t>
            </a:r>
            <a:r>
              <a:rPr lang="zh-CN" altLang="en-US" dirty="0" smtClean="0"/>
              <a:t>就是：教学目标、</a:t>
            </a:r>
            <a:r>
              <a:rPr lang="zh-CN" altLang="en-US" dirty="0" smtClean="0"/>
              <a:t>任务、过程是</a:t>
            </a:r>
            <a:r>
              <a:rPr lang="zh-CN" altLang="en-US" dirty="0" smtClean="0"/>
              <a:t>新课程要求的三维立体式，将学习任务分配给每个同学、每个小组来完成，充分调动每个学生的主体性，发挥每个小组的集体智慧，展示模块就会有不同层次、不同角度的思考与交流；</a:t>
            </a:r>
          </a:p>
          <a:p>
            <a:pPr>
              <a:lnSpc>
                <a:spcPct val="170000"/>
              </a:lnSpc>
            </a:pPr>
            <a:r>
              <a:rPr lang="zh-CN" altLang="en-US" dirty="0" smtClean="0"/>
              <a:t>所谓</a:t>
            </a:r>
            <a:r>
              <a:rPr lang="zh-CN" altLang="en-US" dirty="0" smtClean="0">
                <a:solidFill>
                  <a:srgbClr val="FF0000"/>
                </a:solidFill>
              </a:rPr>
              <a:t>大容量</a:t>
            </a:r>
            <a:r>
              <a:rPr lang="zh-CN" altLang="en-US" dirty="0" smtClean="0"/>
              <a:t>就是：以教材为基础，拓展、演绎、提升，通过各种课堂活动形式</a:t>
            </a:r>
            <a:r>
              <a:rPr lang="zh-CN" altLang="en-US" dirty="0" smtClean="0"/>
              <a:t>展现。比如辩论</a:t>
            </a:r>
            <a:r>
              <a:rPr lang="zh-CN" altLang="en-US" dirty="0" smtClean="0"/>
              <a:t>、小品、课本剧、诗歌、</a:t>
            </a:r>
            <a:r>
              <a:rPr lang="zh-CN" altLang="en-US" sz="3100" dirty="0" smtClean="0"/>
              <a:t>快板、</a:t>
            </a:r>
            <a:r>
              <a:rPr lang="zh-CN" altLang="en-US" dirty="0" smtClean="0"/>
              <a:t>歌曲、绘画等等；</a:t>
            </a:r>
          </a:p>
          <a:p>
            <a:pPr>
              <a:lnSpc>
                <a:spcPct val="170000"/>
              </a:lnSpc>
            </a:pPr>
            <a:r>
              <a:rPr lang="zh-CN" altLang="en-US" dirty="0" smtClean="0"/>
              <a:t>所谓</a:t>
            </a:r>
            <a:r>
              <a:rPr lang="zh-CN" altLang="en-US" dirty="0" smtClean="0">
                <a:solidFill>
                  <a:srgbClr val="FF0000"/>
                </a:solidFill>
              </a:rPr>
              <a:t>快节奏</a:t>
            </a:r>
            <a:r>
              <a:rPr lang="zh-CN" altLang="en-US" dirty="0" smtClean="0"/>
              <a:t>就是：在单位时间内紧扣学习目标和任务，通过周密安排和师生互动、生生互动，达到预期的效果。</a:t>
            </a:r>
          </a:p>
          <a:p>
            <a:pPr>
              <a:lnSpc>
                <a:spcPct val="170000"/>
              </a:lnSpc>
            </a:pPr>
            <a:r>
              <a:rPr lang="zh-CN" altLang="en-US" dirty="0" smtClean="0"/>
              <a:t>“三、三、六”自主学习模式以学生在课堂上的自主参与为特色，课堂的绝大部分时间留给学生，老师仅用极少的时间进行“点拨”。他们把这种特色叫做“</a:t>
            </a:r>
            <a:r>
              <a:rPr lang="en-US" altLang="zh-CN" dirty="0" smtClean="0"/>
              <a:t>10+35”</a:t>
            </a:r>
            <a:r>
              <a:rPr lang="zh-CN" altLang="en-US" dirty="0" smtClean="0"/>
              <a:t>（</a:t>
            </a:r>
            <a:r>
              <a:rPr lang="zh-CN" altLang="en-US" sz="2900" dirty="0" smtClean="0"/>
              <a:t>教师讲解少于</a:t>
            </a:r>
            <a:r>
              <a:rPr lang="en-US" altLang="zh-CN" sz="2900" dirty="0" smtClean="0"/>
              <a:t>10</a:t>
            </a:r>
            <a:r>
              <a:rPr lang="zh-CN" altLang="en-US" sz="2900" dirty="0" smtClean="0"/>
              <a:t>分钟，学生活动大于</a:t>
            </a:r>
            <a:r>
              <a:rPr lang="en-US" altLang="zh-CN" sz="2900" dirty="0" smtClean="0"/>
              <a:t>35</a:t>
            </a:r>
            <a:r>
              <a:rPr lang="zh-CN" altLang="en-US" sz="2900" dirty="0" smtClean="0"/>
              <a:t>分钟</a:t>
            </a:r>
            <a:r>
              <a:rPr lang="zh-CN" altLang="en-US" dirty="0" smtClean="0"/>
              <a:t>），或者“</a:t>
            </a:r>
            <a:r>
              <a:rPr lang="en-US" altLang="zh-CN" dirty="0" smtClean="0"/>
              <a:t>0+45”</a:t>
            </a:r>
            <a:r>
              <a:rPr lang="zh-CN" altLang="en-US" dirty="0" smtClean="0"/>
              <a:t>（</a:t>
            </a:r>
            <a:r>
              <a:rPr lang="zh-CN" altLang="en-US" sz="2900" dirty="0" smtClean="0"/>
              <a:t>教师基本不讲</a:t>
            </a:r>
            <a:r>
              <a:rPr lang="zh-CN" altLang="en-US" dirty="0" smtClean="0"/>
              <a:t>），充分引导学生，营造以学生自学为主，以学生为主体的课堂。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7173416"/>
          </a:xfrm>
        </p:spPr>
        <p:txBody>
          <a:bodyPr>
            <a:normAutofit fontScale="47500" lnSpcReduction="20000"/>
          </a:bodyPr>
          <a:lstStyle/>
          <a:p>
            <a:r>
              <a:rPr lang="zh-CN" altLang="en-US" b="1" dirty="0" smtClean="0"/>
              <a:t>教学理念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1998</a:t>
            </a:r>
            <a:r>
              <a:rPr lang="zh-CN" altLang="en-US" dirty="0" smtClean="0"/>
              <a:t>年之前杜郎口中学的课堂，教师一味地讲授灌输，一言堂、霸语权日复一日，周复一周，年复一年的雷同着，学生成了局外人，听天书，等下课，等放假，有的学生耐不住，便找到一百个理由弃学了，真正辍学的原因不在于家庭贫困，不在于主管部门、行政部门、家长不重视教育，而是学生不入门，跟不上班，学困而导致</a:t>
            </a:r>
            <a:r>
              <a:rPr lang="zh-CN" altLang="en-US" dirty="0" smtClean="0"/>
              <a:t>厌学是必然的。</a:t>
            </a:r>
            <a:r>
              <a:rPr lang="zh-CN" altLang="en-US" dirty="0" smtClean="0"/>
              <a:t>其根源就是不关注学生的体验、参与、探究、感知、情绪，视学生为容器，严重地被物化，而不是被人化。简单地说，学生学知识遭遇障碍</a:t>
            </a:r>
            <a:r>
              <a:rPr lang="zh-CN" altLang="en-US" dirty="0" smtClean="0"/>
              <a:t>，欲</a:t>
            </a:r>
            <a:r>
              <a:rPr lang="zh-CN" altLang="en-US" dirty="0" smtClean="0"/>
              <a:t>达无望更别说造就</a:t>
            </a:r>
            <a:r>
              <a:rPr lang="zh-CN" altLang="en-US" dirty="0" smtClean="0"/>
              <a:t>人格、个性</a:t>
            </a:r>
            <a:r>
              <a:rPr lang="zh-CN" altLang="en-US" dirty="0" smtClean="0"/>
              <a:t>发展了。鉴于此</a:t>
            </a:r>
            <a:r>
              <a:rPr lang="zh-CN" altLang="en-US" dirty="0" smtClean="0"/>
              <a:t>，该校</a:t>
            </a:r>
            <a:r>
              <a:rPr lang="zh-CN" altLang="en-US" dirty="0" smtClean="0"/>
              <a:t>经过深入调查，反复研究，学习有关先进教学理论，缜密推敲，决定进行彻底的教学改革，并逐步形成了杜郎口中学教学理念。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1.</a:t>
            </a:r>
            <a:r>
              <a:rPr lang="zh-CN" altLang="en-US" dirty="0" smtClean="0"/>
              <a:t>教育理念：以人为本，关注生命；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2.</a:t>
            </a:r>
            <a:r>
              <a:rPr lang="zh-CN" altLang="en-US" dirty="0" smtClean="0"/>
              <a:t>教学宗旨：快乐学习，幸福成长；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3.</a:t>
            </a:r>
            <a:r>
              <a:rPr lang="zh-CN" altLang="en-US" dirty="0" smtClean="0"/>
              <a:t>课堂主题：人人参与，个个展示，体验成功，享受快乐；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4.</a:t>
            </a:r>
            <a:r>
              <a:rPr lang="zh-CN" altLang="en-US" dirty="0" smtClean="0"/>
              <a:t>教学意图：激活思维，释放潜能、自主学习，个性发展；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5.</a:t>
            </a:r>
            <a:r>
              <a:rPr lang="zh-CN" altLang="en-US" dirty="0" smtClean="0"/>
              <a:t>培养目标：自主自信，自强不息的性格；勇敢有为，探索创新的精神；团结合作服务奉献的品质；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6.</a:t>
            </a:r>
            <a:r>
              <a:rPr lang="zh-CN" altLang="en-US" dirty="0" smtClean="0"/>
              <a:t>教学要求：教是为了不需要教，由一个人的积极性，变为几十个人的积极性；把学习变成学生自己的事情；</a:t>
            </a:r>
          </a:p>
          <a:p>
            <a:pPr>
              <a:lnSpc>
                <a:spcPct val="170000"/>
              </a:lnSpc>
            </a:pPr>
            <a:r>
              <a:rPr lang="en-US" altLang="zh-CN" dirty="0" smtClean="0"/>
              <a:t>7.</a:t>
            </a:r>
            <a:r>
              <a:rPr lang="zh-CN" altLang="en-US" dirty="0" smtClean="0"/>
              <a:t>教育目的：教育不是把已有的知识储蓄到学生的头脑里，而是把学生的创造力诱发出来，学知识是为了长智慧；</a:t>
            </a:r>
          </a:p>
          <a:p>
            <a:pPr>
              <a:buNone/>
            </a:pP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b="1" dirty="0" smtClean="0"/>
              <a:t>教学目标</a:t>
            </a:r>
            <a:endParaRPr lang="zh-CN" altLang="en-US" dirty="0" smtClean="0"/>
          </a:p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srgbClr val="FF0000"/>
                </a:solidFill>
              </a:rPr>
              <a:t>学生</a:t>
            </a:r>
            <a:r>
              <a:rPr lang="zh-CN" altLang="en-US" dirty="0" smtClean="0"/>
              <a:t>：由接受知识的容器变为有自主人格的人；由对考试的准备变为对人生的理解；由对知识的背记变为规律的总结；由内向羞涩变为勇敢大方；由自私变为公益。</a:t>
            </a:r>
          </a:p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srgbClr val="C00000"/>
                </a:solidFill>
              </a:rPr>
              <a:t>教师</a:t>
            </a:r>
            <a:r>
              <a:rPr lang="zh-CN" altLang="en-US" dirty="0" smtClean="0"/>
              <a:t>：由主演变为导演；由经验变为科研；由现成变为生成；由师长变为朋友；由老师变为学生。</a:t>
            </a:r>
          </a:p>
          <a:p>
            <a:pPr>
              <a:lnSpc>
                <a:spcPct val="160000"/>
              </a:lnSpc>
            </a:pPr>
            <a:r>
              <a:rPr lang="zh-CN" altLang="en-US" dirty="0" smtClean="0">
                <a:solidFill>
                  <a:srgbClr val="C00000"/>
                </a:solidFill>
              </a:rPr>
              <a:t>课堂</a:t>
            </a:r>
            <a:r>
              <a:rPr lang="zh-CN" altLang="en-US" dirty="0" smtClean="0"/>
              <a:t>：教师由传授者变成策划者；一言堂变为百家鸣；单纯知识型变为知识能力情感型；唯一答案标准答案变为多种解答；整齐划一变为灵活多变；精英式变为大众化；死记硬背变成体验感悟；听、说、读、写深化为演、唱、画、作；接受式变为探究式；安分守己变为超市自选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华文彩云" pitchFamily="2" charset="-122"/>
                <a:ea typeface="华文彩云" pitchFamily="2" charset="-122"/>
              </a:rPr>
              <a:t>参观考查日程表</a:t>
            </a:r>
            <a:endParaRPr lang="zh-CN" altLang="en-US" sz="3600" b="1" dirty="0">
              <a:latin typeface="华文彩云" pitchFamily="2" charset="-122"/>
              <a:ea typeface="华文彩云" pitchFamily="2" charset="-122"/>
            </a:endParaRPr>
          </a:p>
        </p:txBody>
      </p:sp>
      <p:pic>
        <p:nvPicPr>
          <p:cNvPr id="4" name="内容占位符 3" descr="新文档 2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196752"/>
            <a:ext cx="4896544" cy="5184576"/>
          </a:xfrm>
        </p:spPr>
      </p:pic>
      <p:sp>
        <p:nvSpPr>
          <p:cNvPr id="5" name="TextBox 4"/>
          <p:cNvSpPr txBox="1"/>
          <p:nvPr/>
        </p:nvSpPr>
        <p:spPr>
          <a:xfrm>
            <a:off x="1115616" y="1484784"/>
            <a:ext cx="15841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考察学习</a:t>
            </a:r>
            <a:r>
              <a:rPr lang="zh-CN" altLang="en-US" sz="2800" dirty="0" smtClean="0"/>
              <a:t>分类较多，收费标准各异，我们选择了自主参观型的学习方式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b="1" dirty="0" smtClean="0"/>
              <a:t>教学</a:t>
            </a:r>
            <a:r>
              <a:rPr lang="zh-CN" altLang="en-US" b="1" dirty="0" smtClean="0"/>
              <a:t>创新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/>
              <a:t>撤掉讲台</a:t>
            </a:r>
            <a:endParaRPr lang="en-US" altLang="zh-CN" b="1" dirty="0" smtClean="0"/>
          </a:p>
          <a:p>
            <a:r>
              <a:rPr lang="zh-CN" altLang="en-US" b="1" dirty="0" smtClean="0"/>
              <a:t>小组对桌</a:t>
            </a:r>
            <a:endParaRPr lang="en-US" altLang="zh-CN" b="1" dirty="0" smtClean="0"/>
          </a:p>
          <a:p>
            <a:r>
              <a:rPr lang="zh-CN" altLang="en-US" b="1" dirty="0" smtClean="0"/>
              <a:t>多块黑板</a:t>
            </a:r>
            <a:endParaRPr lang="en-US" altLang="zh-CN" b="1" dirty="0" smtClean="0"/>
          </a:p>
          <a:p>
            <a:r>
              <a:rPr lang="zh-CN" altLang="en-US" b="1" dirty="0" smtClean="0"/>
              <a:t>把时空还给学生</a:t>
            </a:r>
            <a:endParaRPr lang="en-US" altLang="zh-CN" b="1" dirty="0" smtClean="0"/>
          </a:p>
          <a:p>
            <a:r>
              <a:rPr lang="zh-CN" altLang="en-US" b="1" dirty="0" smtClean="0"/>
              <a:t>形式多样，自主发展</a:t>
            </a:r>
            <a:endParaRPr lang="en-US" altLang="zh-CN" b="1" dirty="0" smtClean="0"/>
          </a:p>
          <a:p>
            <a:r>
              <a:rPr lang="zh-CN" altLang="en-US" b="1" dirty="0" smtClean="0"/>
              <a:t>特色课型（预习  展示  反馈）</a:t>
            </a:r>
            <a:endParaRPr lang="en-US" altLang="zh-CN" b="1" dirty="0" smtClean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92500"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教学体制</a:t>
            </a:r>
            <a:r>
              <a:rPr lang="zh-CN" altLang="en-US" b="1" dirty="0" smtClean="0">
                <a:solidFill>
                  <a:srgbClr val="FF0000"/>
                </a:solidFill>
              </a:rPr>
              <a:t>改革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  <a:endParaRPr lang="zh-CN" altLang="en-US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/>
              <a:t>班主任的把关课</a:t>
            </a:r>
            <a:endParaRPr lang="zh-CN" altLang="en-US" dirty="0" smtClean="0"/>
          </a:p>
          <a:p>
            <a:pPr>
              <a:lnSpc>
                <a:spcPct val="150000"/>
              </a:lnSpc>
              <a:buNone/>
            </a:pPr>
            <a:r>
              <a:rPr lang="zh-CN" altLang="en-US" dirty="0" smtClean="0"/>
              <a:t>             班主任不仅是学生纪律、卫生、学习、文明礼貌等的管理者，更是班级教育教学的管理者，班主任聘任教师，考评、量化、奖励、辞退教师，每周听评课在</a:t>
            </a:r>
            <a:r>
              <a:rPr lang="en-US" altLang="zh-CN" dirty="0" smtClean="0"/>
              <a:t>5</a:t>
            </a:r>
            <a:r>
              <a:rPr lang="zh-CN" altLang="en-US" dirty="0" smtClean="0"/>
              <a:t>人次以上，坐班听评课是班主任的基本工作，召集本班教师进行听评课，对共性问题进行研讨，调度相关教师进行整改，推出优秀教师上示范课。年终对班主任的考核主要依据本班教师的教育教学工作。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lnSpcReduction="10000"/>
          </a:bodyPr>
          <a:lstStyle/>
          <a:p>
            <a:endParaRPr lang="en-US" altLang="zh-CN" b="1" dirty="0" smtClean="0"/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教学体制改革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/>
              <a:t>级部主任的反馈课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级部主任聘任班主任，每周在本年级听课</a:t>
            </a:r>
            <a:r>
              <a:rPr lang="en-US" altLang="zh-CN" dirty="0" smtClean="0"/>
              <a:t>7</a:t>
            </a:r>
            <a:r>
              <a:rPr lang="zh-CN" altLang="en-US" dirty="0" smtClean="0"/>
              <a:t>节以上，把教师的课堂情况及时地反馈给班主任、学科主任。级部主任通过对教师课堂的评价，分别对班主任进行量化，听的是教师的课，评价的是班主任，这样进一步促进班主任对教师课堂的管理，强化以班为单位的团体合作精神的形成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教学体制改革</a:t>
            </a:r>
            <a:r>
              <a:rPr lang="en-US" altLang="zh-CN" b="1" dirty="0" smtClean="0">
                <a:solidFill>
                  <a:srgbClr val="FF0000"/>
                </a:solidFill>
              </a:rPr>
              <a:t>3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/>
              <a:t>学科主任的科研课</a:t>
            </a:r>
            <a:endParaRPr lang="zh-CN" altLang="en-US" dirty="0" smtClean="0"/>
          </a:p>
          <a:p>
            <a:pPr>
              <a:lnSpc>
                <a:spcPct val="170000"/>
              </a:lnSpc>
            </a:pPr>
            <a:r>
              <a:rPr lang="en-US" altLang="zh-CN" dirty="0" smtClean="0"/>
              <a:t>2004</a:t>
            </a:r>
            <a:r>
              <a:rPr lang="zh-CN" altLang="en-US" dirty="0" smtClean="0"/>
              <a:t>年以来，学校把教务处的职能转化为学科管理，因为教务处对教师的教育教学管理有心无力，于是学科主任承担全校本学科的教学管理工作，学科每周例行</a:t>
            </a:r>
            <a:r>
              <a:rPr lang="en-US" altLang="zh-CN" dirty="0" smtClean="0">
                <a:solidFill>
                  <a:srgbClr val="C00000"/>
                </a:solidFill>
              </a:rPr>
              <a:t>3</a:t>
            </a:r>
            <a:r>
              <a:rPr lang="zh-CN" altLang="en-US" dirty="0" smtClean="0">
                <a:solidFill>
                  <a:srgbClr val="C00000"/>
                </a:solidFill>
              </a:rPr>
              <a:t>节公开课</a:t>
            </a:r>
            <a:r>
              <a:rPr lang="zh-CN" altLang="en-US" dirty="0" smtClean="0"/>
              <a:t>：优秀教师的示范课、一般教师的研究课、薄弱教师的提高课。除此之外，学科主任还主持三个方面的教研工作：一是学科内的业务论坛，针对共性问题，群策群力想办法找措施攻克；二是结合本学科特点创新课堂，打造自己的特色课；三是做好帮扶工作，优弱结成对子，制订以周为单位的提高计划，选好突破口进行提升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教学体制改革</a:t>
            </a:r>
            <a:r>
              <a:rPr lang="en-US" altLang="zh-CN" b="1" dirty="0" smtClean="0">
                <a:solidFill>
                  <a:srgbClr val="FF0000"/>
                </a:solidFill>
              </a:rPr>
              <a:t>4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/>
              <a:t>验评组的考核课</a:t>
            </a: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验评组是验收评估小组的简称，业务校长是组长，文理两科各有</a:t>
            </a:r>
            <a:r>
              <a:rPr lang="en-US" altLang="zh-CN" dirty="0" smtClean="0"/>
              <a:t>4</a:t>
            </a:r>
            <a:r>
              <a:rPr lang="zh-CN" altLang="en-US" dirty="0" smtClean="0"/>
              <a:t>名成员，每天听评课在</a:t>
            </a:r>
            <a:r>
              <a:rPr lang="en-US" altLang="zh-CN" dirty="0" smtClean="0"/>
              <a:t>5</a:t>
            </a:r>
            <a:r>
              <a:rPr lang="zh-CN" altLang="en-US" dirty="0" smtClean="0"/>
              <a:t>人次以上，利用每日上、下午课前的反思会，及时反馈教师课堂情况，每周把教师的上课情况对年级、学科进行量化评比。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四位一体的抓课堂：班主任抓好本班教师的课堂创新，级部主任抓班主任，学科抓本科教师，验评组抓年级、学科，人人都是管理者，个个都是科研者。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层层聘任制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1714480" y="16430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714744" y="71435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落聘者转为后勤人员，没有奖金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每天检查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14744" y="1785926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测评组查</a:t>
            </a:r>
          </a:p>
        </p:txBody>
      </p:sp>
      <p:sp>
        <p:nvSpPr>
          <p:cNvPr id="8" name="矩形 7"/>
          <p:cNvSpPr/>
          <p:nvPr/>
        </p:nvSpPr>
        <p:spPr>
          <a:xfrm>
            <a:off x="3714744" y="2471731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值班老师查</a:t>
            </a:r>
          </a:p>
        </p:txBody>
      </p:sp>
      <p:sp>
        <p:nvSpPr>
          <p:cNvPr id="9" name="矩形 8"/>
          <p:cNvSpPr/>
          <p:nvPr/>
        </p:nvSpPr>
        <p:spPr>
          <a:xfrm>
            <a:off x="3714744" y="3157536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班主任查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71670" y="1500174"/>
            <a:ext cx="5429288" cy="4572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14744" y="3843341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年级主任查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4744" y="4529146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学科主任查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4744" y="5214950"/>
            <a:ext cx="2643206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校长查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老师人人过关：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43306" y="2143116"/>
            <a:ext cx="2643206" cy="928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过关课</a:t>
            </a:r>
          </a:p>
        </p:txBody>
      </p:sp>
      <p:sp>
        <p:nvSpPr>
          <p:cNvPr id="8" name="矩形 7"/>
          <p:cNvSpPr/>
          <p:nvPr/>
        </p:nvSpPr>
        <p:spPr>
          <a:xfrm>
            <a:off x="3643306" y="3286124"/>
            <a:ext cx="2643206" cy="928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听课</a:t>
            </a:r>
          </a:p>
        </p:txBody>
      </p:sp>
      <p:sp>
        <p:nvSpPr>
          <p:cNvPr id="9" name="矩形 8"/>
          <p:cNvSpPr/>
          <p:nvPr/>
        </p:nvSpPr>
        <p:spPr>
          <a:xfrm>
            <a:off x="3643306" y="4429132"/>
            <a:ext cx="2643206" cy="9286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</a:rPr>
              <a:t>评课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71670" y="1500174"/>
            <a:ext cx="5429288" cy="4572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562" y="78579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一谈二警三停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：反思会（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2060848"/>
            <a:ext cx="3960440" cy="4176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71435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一天两次</a:t>
            </a:r>
            <a:endParaRPr lang="zh-CN" altLang="en-US" dirty="0"/>
          </a:p>
        </p:txBody>
      </p:sp>
      <p:pic>
        <p:nvPicPr>
          <p:cNvPr id="5" name="图片 4" descr="IMG_54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4501008" cy="4344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：反思会（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000240"/>
            <a:ext cx="4757770" cy="3171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6143636" y="78579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学科小组反思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57332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统一服装者为该校教师，外围为考查学习者。反思会动真格的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6788945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643570" y="71435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学会什么写什么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pPr algn="l"/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学校工作目标：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74" y="2357430"/>
            <a:ext cx="5643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校园：一尘不染，规范有序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教师：通情达理，有所作为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学生：明辨是非，高尚文明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zh-CN" altLang="en-US" sz="2400" dirty="0" smtClean="0"/>
              <a:t>领导：品位高雅，规范有序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感受：</a:t>
            </a:r>
            <a:endParaRPr lang="en-US" altLang="zh-CN" sz="4800" dirty="0" smtClean="0">
              <a:solidFill>
                <a:srgbClr val="FF0000"/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       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教师</a:t>
            </a:r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-----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跟得紧</a:t>
            </a:r>
            <a:endParaRPr lang="en-US" altLang="zh-CN" sz="4800" dirty="0" smtClean="0">
              <a:latin typeface="仿宋" pitchFamily="49" charset="-122"/>
              <a:ea typeface="仿宋" pitchFamily="49" charset="-122"/>
            </a:endParaRPr>
          </a:p>
          <a:p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       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学生</a:t>
            </a:r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-----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练的勤</a:t>
            </a:r>
            <a:endParaRPr lang="en-US" altLang="zh-CN" sz="4800" dirty="0" smtClean="0">
              <a:latin typeface="仿宋" pitchFamily="49" charset="-122"/>
              <a:ea typeface="仿宋" pitchFamily="49" charset="-122"/>
            </a:endParaRPr>
          </a:p>
          <a:p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       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管理</a:t>
            </a:r>
            <a:r>
              <a:rPr lang="en-US" altLang="zh-CN" sz="4800" dirty="0" smtClean="0">
                <a:latin typeface="仿宋" pitchFamily="49" charset="-122"/>
                <a:ea typeface="仿宋" pitchFamily="49" charset="-122"/>
              </a:rPr>
              <a:t>-----</a:t>
            </a:r>
            <a:r>
              <a:rPr lang="zh-CN" altLang="en-US" sz="4800" dirty="0" smtClean="0">
                <a:latin typeface="仿宋" pitchFamily="49" charset="-122"/>
                <a:ea typeface="仿宋" pitchFamily="49" charset="-122"/>
              </a:rPr>
              <a:t>不讲情</a:t>
            </a:r>
            <a:endParaRPr lang="zh-CN" altLang="en-US" sz="4800" dirty="0"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altLang="zh-CN" sz="7200" dirty="0" smtClean="0">
              <a:solidFill>
                <a:srgbClr val="FF33CC"/>
              </a:solidFill>
              <a:latin typeface="方正舒体" pitchFamily="2" charset="-122"/>
              <a:ea typeface="方正舒体" pitchFamily="2" charset="-122"/>
            </a:endParaRPr>
          </a:p>
          <a:p>
            <a:pPr algn="ctr"/>
            <a:r>
              <a:rPr lang="zh-CN" altLang="en-US" sz="7200" dirty="0" smtClean="0">
                <a:solidFill>
                  <a:srgbClr val="FF33CC"/>
                </a:solidFill>
                <a:latin typeface="方正舒体" pitchFamily="2" charset="-122"/>
                <a:ea typeface="方正舒体" pitchFamily="2" charset="-122"/>
              </a:rPr>
              <a:t>谢谢大家！</a:t>
            </a:r>
            <a:endParaRPr lang="zh-CN" altLang="en-US" sz="7200" dirty="0">
              <a:solidFill>
                <a:srgbClr val="FF33CC"/>
              </a:solidFill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6788944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1435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小组讨论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6788944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8" y="71435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每人一块黑板区域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500174"/>
            <a:ext cx="6788943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643570" y="64291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老师的黑板区域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我们看到的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：课堂（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内容占位符 5" descr="课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1571612"/>
            <a:ext cx="2715577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643570" y="71435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老师把学生的问题写出来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2202</Words>
  <Application>Microsoft Office PowerPoint</Application>
  <PresentationFormat>全屏显示(4:3)</PresentationFormat>
  <Paragraphs>169</Paragraphs>
  <Slides>52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53" baseType="lpstr">
      <vt:lpstr>Office 主题</vt:lpstr>
      <vt:lpstr>我们看到的</vt:lpstr>
      <vt:lpstr>简介</vt:lpstr>
      <vt:lpstr>学校大门</vt:lpstr>
      <vt:lpstr>参观考查日程表</vt:lpstr>
      <vt:lpstr>我们看到的：课堂（1）</vt:lpstr>
      <vt:lpstr>我们看到的：课堂（2）</vt:lpstr>
      <vt:lpstr>我们看到的：课堂（3）</vt:lpstr>
      <vt:lpstr>我们看到的：课堂（4）</vt:lpstr>
      <vt:lpstr>我们看到的：课堂（5）</vt:lpstr>
      <vt:lpstr>我们看到的：课堂（6）</vt:lpstr>
      <vt:lpstr>我们看到的：课堂（7）</vt:lpstr>
      <vt:lpstr>我们看到的：课堂（8）</vt:lpstr>
      <vt:lpstr>我们看到的：课堂（9）各学习小组自编的口诀</vt:lpstr>
      <vt:lpstr>我们看到的：课间  考察组老师在热烈讨论</vt:lpstr>
      <vt:lpstr>我们看到的：自习课（1）</vt:lpstr>
      <vt:lpstr>我们看到的：自习课（2）</vt:lpstr>
      <vt:lpstr>我们看到的：自习课（3）</vt:lpstr>
      <vt:lpstr>我们看到的：教室后墙上的表扬</vt:lpstr>
      <vt:lpstr>我们看到的：班级文化</vt:lpstr>
      <vt:lpstr>我们看到的：办学理念</vt:lpstr>
      <vt:lpstr>我们看到的：课下（1）</vt:lpstr>
      <vt:lpstr>我们看到的：课下（2）</vt:lpstr>
      <vt:lpstr>我们看到的：课间操（1）</vt:lpstr>
      <vt:lpstr>我们看到的：课间操（2）</vt:lpstr>
      <vt:lpstr>我们看到的：课间操（3）</vt:lpstr>
      <vt:lpstr>我们看到的：宿舍</vt:lpstr>
      <vt:lpstr>我们看到的：食堂（1）</vt:lpstr>
      <vt:lpstr>我们看到的：食堂（2）</vt:lpstr>
      <vt:lpstr>我们看到的：食堂（3）</vt:lpstr>
      <vt:lpstr>我们看到的：食堂（4）</vt:lpstr>
      <vt:lpstr>我们看到的：食堂（5）</vt:lpstr>
      <vt:lpstr>我们看到的：学校交流中心</vt:lpstr>
      <vt:lpstr>我们看到的：热情的河南媳妇</vt:lpstr>
      <vt:lpstr>我们看到的：热情的河南媳妇赠送的资料</vt:lpstr>
      <vt:lpstr>课堂：10+35&amp;0+45模式</vt:lpstr>
      <vt:lpstr>幻灯片 36</vt:lpstr>
      <vt:lpstr>幻灯片 37</vt:lpstr>
      <vt:lpstr>幻灯片 38</vt:lpstr>
      <vt:lpstr>幻灯片 39</vt:lpstr>
      <vt:lpstr>教学创新</vt:lpstr>
      <vt:lpstr>幻灯片 41</vt:lpstr>
      <vt:lpstr>幻灯片 42</vt:lpstr>
      <vt:lpstr>幻灯片 43</vt:lpstr>
      <vt:lpstr>幻灯片 44</vt:lpstr>
      <vt:lpstr>层层聘任制</vt:lpstr>
      <vt:lpstr>每天检查</vt:lpstr>
      <vt:lpstr>老师人人过关：</vt:lpstr>
      <vt:lpstr>我们看到的：反思会（1）</vt:lpstr>
      <vt:lpstr>我们看到的：反思会（2）</vt:lpstr>
      <vt:lpstr>学校工作目标：</vt:lpstr>
      <vt:lpstr>幻灯片 51</vt:lpstr>
      <vt:lpstr>幻灯片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我们该做什么？</dc:title>
  <dc:creator>Administrator</dc:creator>
  <cp:lastModifiedBy>Dell</cp:lastModifiedBy>
  <cp:revision>122</cp:revision>
  <dcterms:created xsi:type="dcterms:W3CDTF">2014-11-22T01:25:46Z</dcterms:created>
  <dcterms:modified xsi:type="dcterms:W3CDTF">2014-12-01T03:44:31Z</dcterms:modified>
</cp:coreProperties>
</file>